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5">
  <p:sldMasterIdLst>
    <p:sldMasterId id="2147483660" r:id="rId1"/>
  </p:sldMasterIdLst>
  <p:notesMasterIdLst>
    <p:notesMasterId r:id="rId27"/>
  </p:notesMasterIdLst>
  <p:sldIdLst>
    <p:sldId id="257" r:id="rId2"/>
    <p:sldId id="258" r:id="rId3"/>
    <p:sldId id="275" r:id="rId4"/>
    <p:sldId id="276" r:id="rId5"/>
    <p:sldId id="259" r:id="rId6"/>
    <p:sldId id="260" r:id="rId7"/>
    <p:sldId id="261" r:id="rId8"/>
    <p:sldId id="263" r:id="rId9"/>
    <p:sldId id="264" r:id="rId10"/>
    <p:sldId id="265" r:id="rId11"/>
    <p:sldId id="267" r:id="rId12"/>
    <p:sldId id="268" r:id="rId13"/>
    <p:sldId id="269" r:id="rId14"/>
    <p:sldId id="266" r:id="rId15"/>
    <p:sldId id="270" r:id="rId16"/>
    <p:sldId id="271" r:id="rId17"/>
    <p:sldId id="272" r:id="rId18"/>
    <p:sldId id="277" r:id="rId19"/>
    <p:sldId id="278" r:id="rId20"/>
    <p:sldId id="279" r:id="rId21"/>
    <p:sldId id="280" r:id="rId22"/>
    <p:sldId id="281" r:id="rId23"/>
    <p:sldId id="282" r:id="rId24"/>
    <p:sldId id="283" r:id="rId25"/>
    <p:sldId id="284" r:id="rId26"/>
  </p:sldIdLst>
  <p:sldSz cx="9144000" cy="6858000" type="screen4x3"/>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es-PE"/>
          </a:p>
        </p:txBody>
      </p:sp>
      <p:sp>
        <p:nvSpPr>
          <p:cNvPr id="3" name="2 Marcador de fecha"/>
          <p:cNvSpPr>
            <a:spLocks noGrp="1"/>
          </p:cNvSpPr>
          <p:nvPr>
            <p:ph type="dt" idx="1"/>
          </p:nvPr>
        </p:nvSpPr>
        <p:spPr>
          <a:xfrm>
            <a:off x="3850443" y="0"/>
            <a:ext cx="2945659" cy="496332"/>
          </a:xfrm>
          <a:prstGeom prst="rect">
            <a:avLst/>
          </a:prstGeom>
        </p:spPr>
        <p:txBody>
          <a:bodyPr vert="horz" lIns="93177" tIns="46589" rIns="93177" bIns="46589" rtlCol="0"/>
          <a:lstStyle>
            <a:lvl1pPr algn="r">
              <a:defRPr sz="1200"/>
            </a:lvl1pPr>
          </a:lstStyle>
          <a:p>
            <a:fld id="{776FC1A0-86C5-4528-886A-3C797FDDC177}" type="datetimeFigureOut">
              <a:rPr lang="es-PE" smtClean="0"/>
              <a:t>25/09/2019</a:t>
            </a:fld>
            <a:endParaRPr lang="es-PE"/>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s-PE"/>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428584"/>
            <a:ext cx="2945659" cy="496332"/>
          </a:xfrm>
          <a:prstGeom prst="rect">
            <a:avLst/>
          </a:prstGeom>
        </p:spPr>
        <p:txBody>
          <a:bodyPr vert="horz" lIns="93177" tIns="46589" rIns="93177" bIns="46589"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50443" y="9428584"/>
            <a:ext cx="2945659" cy="496332"/>
          </a:xfrm>
          <a:prstGeom prst="rect">
            <a:avLst/>
          </a:prstGeom>
        </p:spPr>
        <p:txBody>
          <a:bodyPr vert="horz" lIns="93177" tIns="46589" rIns="93177" bIns="46589" rtlCol="0" anchor="b"/>
          <a:lstStyle>
            <a:lvl1pPr algn="r">
              <a:defRPr sz="1200"/>
            </a:lvl1pPr>
          </a:lstStyle>
          <a:p>
            <a:fld id="{B1D854B1-1AA7-4941-9F03-0867AC271AD0}" type="slidenum">
              <a:rPr lang="es-PE" smtClean="0"/>
              <a:t>‹Nº›</a:t>
            </a:fld>
            <a:endParaRPr lang="es-PE"/>
          </a:p>
        </p:txBody>
      </p:sp>
    </p:spTree>
    <p:extLst>
      <p:ext uri="{BB962C8B-B14F-4D97-AF65-F5344CB8AC3E}">
        <p14:creationId xmlns:p14="http://schemas.microsoft.com/office/powerpoint/2010/main" val="1262016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D5205806-7CAB-4CDB-8E96-B5E878BB0F6A}" type="slidenum">
              <a:rPr lang="es-PE" smtClean="0"/>
              <a:t>1</a:t>
            </a:fld>
            <a:endParaRPr lang="es-PE"/>
          </a:p>
        </p:txBody>
      </p:sp>
    </p:spTree>
    <p:extLst>
      <p:ext uri="{BB962C8B-B14F-4D97-AF65-F5344CB8AC3E}">
        <p14:creationId xmlns:p14="http://schemas.microsoft.com/office/powerpoint/2010/main" val="169473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B6DF5680-A558-4326-8866-3D3B504C1808}" type="datetime1">
              <a:rPr lang="es-PE" smtClean="0"/>
              <a:t>25/09/2019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4235365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DA705EB4-D3DD-4086-9CF1-9C324C05CD4C}" type="datetime1">
              <a:rPr lang="es-PE" smtClean="0"/>
              <a:t>25/09/2019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323839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65110695-DCA0-430A-A851-988774817383}" type="datetime1">
              <a:rPr lang="es-PE" smtClean="0"/>
              <a:t>25/09/2019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366909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5F200DBB-5174-4D44-8B24-FE45F3D3B020}" type="datetime1">
              <a:rPr lang="es-PE" smtClean="0"/>
              <a:t>25/09/2019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350053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85333F7-9E18-4D86-B64B-E34D4D07A006}" type="datetime1">
              <a:rPr lang="es-PE" smtClean="0"/>
              <a:t>25/09/2019</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289704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141B1B8D-0DF0-4019-B6D9-D189201E2E5A}" type="datetime1">
              <a:rPr lang="es-PE" smtClean="0"/>
              <a:t>25/09/2019</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29621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191825E5-48EA-425E-8DC1-839159204C83}" type="datetime1">
              <a:rPr lang="es-PE" smtClean="0"/>
              <a:t>25/09/2019</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257132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AEA11DAE-8B3E-4CB9-A1D9-5E64C210008C}" type="datetime1">
              <a:rPr lang="es-PE" smtClean="0"/>
              <a:t>25/09/2019</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104031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E315601-67FB-4A18-BB35-7F1923C9740F}" type="datetime1">
              <a:rPr lang="es-PE" smtClean="0"/>
              <a:t>25/09/2019</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133828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CD27BF-B19F-44B5-8E77-2DED3E6AF89F}" type="datetime1">
              <a:rPr lang="es-PE" smtClean="0"/>
              <a:t>25/09/2019</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241810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3DEC189-3FF5-4D0A-A52D-086D083B7A72}" type="datetime1">
              <a:rPr lang="es-PE" smtClean="0"/>
              <a:t>25/09/2019</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58F06C4-BC99-4004-86E4-B42E180B62FC}" type="slidenum">
              <a:rPr lang="es-PE" smtClean="0"/>
              <a:t>‹Nº›</a:t>
            </a:fld>
            <a:endParaRPr lang="es-PE"/>
          </a:p>
        </p:txBody>
      </p:sp>
    </p:spTree>
    <p:extLst>
      <p:ext uri="{BB962C8B-B14F-4D97-AF65-F5344CB8AC3E}">
        <p14:creationId xmlns:p14="http://schemas.microsoft.com/office/powerpoint/2010/main" val="199929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803C6-DE26-4D21-AD95-777CB24E7BF5}" type="datetime1">
              <a:rPr lang="es-PE" smtClean="0"/>
              <a:t>25/09/2019</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F06C4-BC99-4004-86E4-B42E180B62FC}" type="slidenum">
              <a:rPr lang="es-PE" smtClean="0"/>
              <a:t>‹Nº›</a:t>
            </a:fld>
            <a:endParaRPr lang="es-PE"/>
          </a:p>
        </p:txBody>
      </p:sp>
    </p:spTree>
    <p:extLst>
      <p:ext uri="{BB962C8B-B14F-4D97-AF65-F5344CB8AC3E}">
        <p14:creationId xmlns:p14="http://schemas.microsoft.com/office/powerpoint/2010/main" val="2809084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hyperlink" Target="mailto:g.alarcotosoni@up.edu.pe"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slide" Target="slide12.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slide" Target="slide16.xml"/><Relationship Id="rId7" Type="http://schemas.openxmlformats.org/officeDocument/2006/relationships/slide" Target="slide25.xml"/><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slide" Target="slide23.xml"/><Relationship Id="rId4" Type="http://schemas.openxmlformats.org/officeDocument/2006/relationships/slide" Target="slide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10" name="Imagen 9"/>
          <p:cNvPicPr/>
          <p:nvPr/>
        </p:nvPicPr>
        <p:blipFill>
          <a:blip r:embed="rId4">
            <a:extLst>
              <a:ext uri="{28A0092B-C50C-407E-A947-70E740481C1C}">
                <a14:useLocalDpi xmlns:a14="http://schemas.microsoft.com/office/drawing/2010/main" val="0"/>
              </a:ext>
            </a:extLst>
          </a:blip>
          <a:stretch>
            <a:fillRect/>
          </a:stretch>
        </p:blipFill>
        <p:spPr>
          <a:xfrm>
            <a:off x="1" y="14808"/>
            <a:ext cx="4499992" cy="4638328"/>
          </a:xfrm>
          <a:prstGeom prst="rect">
            <a:avLst/>
          </a:prstGeom>
        </p:spPr>
      </p:pic>
      <p:sp>
        <p:nvSpPr>
          <p:cNvPr id="5" name="4 CuadroTexto"/>
          <p:cNvSpPr txBox="1"/>
          <p:nvPr/>
        </p:nvSpPr>
        <p:spPr>
          <a:xfrm>
            <a:off x="-5288432" y="8662362"/>
            <a:ext cx="1429402" cy="830997"/>
          </a:xfrm>
          <a:prstGeom prst="rect">
            <a:avLst/>
          </a:prstGeom>
          <a:noFill/>
        </p:spPr>
        <p:txBody>
          <a:bodyPr wrap="square" rtlCol="0">
            <a:spAutoFit/>
          </a:bodyPr>
          <a:lstStyle/>
          <a:p>
            <a:r>
              <a:rPr lang="es-PE" sz="1600" dirty="0" smtClean="0">
                <a:latin typeface="Times New Roman" pitchFamily="18" charset="0"/>
                <a:cs typeface="Times New Roman" pitchFamily="18" charset="0"/>
              </a:rPr>
              <a:t>*Con el apoyo de Martin </a:t>
            </a:r>
            <a:r>
              <a:rPr lang="es-PE" sz="1600" dirty="0" err="1" smtClean="0">
                <a:latin typeface="Times New Roman" pitchFamily="18" charset="0"/>
                <a:cs typeface="Times New Roman" pitchFamily="18" charset="0"/>
              </a:rPr>
              <a:t>Astocondor</a:t>
            </a:r>
            <a:r>
              <a:rPr lang="es-PE" sz="1600" dirty="0" smtClean="0">
                <a:latin typeface="Times New Roman" pitchFamily="18" charset="0"/>
                <a:cs typeface="Times New Roman" pitchFamily="18" charset="0"/>
              </a:rPr>
              <a:t> </a:t>
            </a:r>
            <a:endParaRPr lang="es-PE" sz="1600" dirty="0">
              <a:latin typeface="Times New Roman" pitchFamily="18" charset="0"/>
              <a:cs typeface="Times New Roman" pitchFamily="18" charset="0"/>
            </a:endParaRPr>
          </a:p>
        </p:txBody>
      </p:sp>
      <p:sp>
        <p:nvSpPr>
          <p:cNvPr id="2" name="1 Título"/>
          <p:cNvSpPr>
            <a:spLocks noGrp="1"/>
          </p:cNvSpPr>
          <p:nvPr>
            <p:ph type="ctrTitle"/>
          </p:nvPr>
        </p:nvSpPr>
        <p:spPr>
          <a:xfrm>
            <a:off x="4957598" y="1046119"/>
            <a:ext cx="4186402" cy="1800200"/>
          </a:xfrm>
          <a:ln w="12700">
            <a:noFill/>
          </a:ln>
        </p:spPr>
        <p:txBody>
          <a:bodyPr>
            <a:noAutofit/>
          </a:bodyPr>
          <a:lstStyle/>
          <a:p>
            <a:r>
              <a:rPr lang="es-PE" sz="4000" dirty="0" smtClean="0">
                <a:latin typeface="Copperplate Gothic Bold" panose="020E0705020206020404" pitchFamily="34" charset="0"/>
                <a:cs typeface="Times New Roman" pitchFamily="18" charset="0"/>
              </a:rPr>
              <a:t>Defensoría Universitaria</a:t>
            </a:r>
            <a:br>
              <a:rPr lang="es-PE" sz="4000" dirty="0" smtClean="0">
                <a:latin typeface="Copperplate Gothic Bold" panose="020E0705020206020404" pitchFamily="34" charset="0"/>
                <a:cs typeface="Times New Roman" pitchFamily="18" charset="0"/>
              </a:rPr>
            </a:br>
            <a:r>
              <a:rPr lang="es-PE" sz="4000" dirty="0">
                <a:latin typeface="Copperplate Gothic Bold" panose="020E0705020206020404" pitchFamily="34" charset="0"/>
                <a:cs typeface="Times New Roman" pitchFamily="18" charset="0"/>
              </a:rPr>
              <a:t/>
            </a:r>
            <a:br>
              <a:rPr lang="es-PE" sz="4000" dirty="0">
                <a:latin typeface="Copperplate Gothic Bold" panose="020E0705020206020404" pitchFamily="34" charset="0"/>
                <a:cs typeface="Times New Roman" pitchFamily="18" charset="0"/>
              </a:rPr>
            </a:br>
            <a:r>
              <a:rPr lang="es-PE" sz="4000" dirty="0" smtClean="0">
                <a:latin typeface="Copperplate Gothic Bold" panose="020E0705020206020404" pitchFamily="34" charset="0"/>
                <a:cs typeface="Times New Roman" pitchFamily="18" charset="0"/>
              </a:rPr>
              <a:t>Presentación al Comité Ejecutivo</a:t>
            </a:r>
            <a:endParaRPr lang="es-PE" sz="4000" dirty="0">
              <a:latin typeface="Copperplate Gothic Bold" panose="020E0705020206020404" pitchFamily="34" charset="0"/>
              <a:cs typeface="Times New Roman" pitchFamily="18" charset="0"/>
            </a:endParaRPr>
          </a:p>
        </p:txBody>
      </p:sp>
      <p:sp>
        <p:nvSpPr>
          <p:cNvPr id="3" name="2 Subtítulo"/>
          <p:cNvSpPr>
            <a:spLocks noGrp="1"/>
          </p:cNvSpPr>
          <p:nvPr>
            <p:ph type="subTitle" idx="1"/>
          </p:nvPr>
        </p:nvSpPr>
        <p:spPr>
          <a:xfrm>
            <a:off x="539552" y="3891017"/>
            <a:ext cx="7920880" cy="2391216"/>
          </a:xfrm>
        </p:spPr>
        <p:txBody>
          <a:bodyPr>
            <a:normAutofit fontScale="92500" lnSpcReduction="20000"/>
          </a:bodyPr>
          <a:lstStyle/>
          <a:p>
            <a:pPr algn="l"/>
            <a:endParaRPr lang="es-PE" sz="3000" dirty="0" smtClean="0">
              <a:solidFill>
                <a:schemeClr val="tx1"/>
              </a:solidFill>
              <a:latin typeface="Times New Roman" pitchFamily="18" charset="0"/>
              <a:cs typeface="Times New Roman" pitchFamily="18" charset="0"/>
            </a:endParaRPr>
          </a:p>
          <a:p>
            <a:pPr algn="r"/>
            <a:r>
              <a:rPr lang="es-PE" sz="2600" dirty="0" smtClean="0">
                <a:solidFill>
                  <a:schemeClr val="tx1"/>
                </a:solidFill>
                <a:latin typeface="Times New Roman" pitchFamily="18" charset="0"/>
                <a:cs typeface="Times New Roman" pitchFamily="18" charset="0"/>
              </a:rPr>
              <a:t>                                                             </a:t>
            </a:r>
            <a:r>
              <a:rPr lang="es-PE" sz="2600" dirty="0">
                <a:solidFill>
                  <a:schemeClr val="tx1"/>
                </a:solidFill>
                <a:latin typeface="Copperplate Gothic Bold" panose="020E0705020206020404" pitchFamily="34" charset="0"/>
                <a:ea typeface="+mj-ea"/>
                <a:cs typeface="Times New Roman" pitchFamily="18" charset="0"/>
              </a:rPr>
              <a:t>Germán </a:t>
            </a:r>
            <a:r>
              <a:rPr lang="es-PE" sz="2600" dirty="0" err="1">
                <a:solidFill>
                  <a:schemeClr val="tx1"/>
                </a:solidFill>
                <a:latin typeface="Copperplate Gothic Bold" panose="020E0705020206020404" pitchFamily="34" charset="0"/>
                <a:ea typeface="+mj-ea"/>
                <a:cs typeface="Times New Roman" pitchFamily="18" charset="0"/>
              </a:rPr>
              <a:t>Alarco</a:t>
            </a:r>
            <a:r>
              <a:rPr lang="es-PE" sz="2600" dirty="0" smtClean="0">
                <a:solidFill>
                  <a:schemeClr val="tx1"/>
                </a:solidFill>
                <a:latin typeface="Times New Roman" pitchFamily="18" charset="0"/>
                <a:cs typeface="Times New Roman" pitchFamily="18" charset="0"/>
              </a:rPr>
              <a:t>*</a:t>
            </a:r>
          </a:p>
          <a:p>
            <a:pPr algn="r"/>
            <a:r>
              <a:rPr lang="es-PE" sz="1700" dirty="0" smtClean="0">
                <a:solidFill>
                  <a:schemeClr val="tx1"/>
                </a:solidFill>
                <a:latin typeface="Times New Roman" pitchFamily="18" charset="0"/>
                <a:cs typeface="Times New Roman" pitchFamily="18" charset="0"/>
                <a:hlinkClick r:id="rId5"/>
              </a:rPr>
              <a:t>g.alarcotosoni@up.edu.pe</a:t>
            </a:r>
            <a:r>
              <a:rPr lang="es-PE" sz="1700" dirty="0" smtClean="0">
                <a:solidFill>
                  <a:schemeClr val="tx1"/>
                </a:solidFill>
                <a:latin typeface="Times New Roman" pitchFamily="18" charset="0"/>
                <a:cs typeface="Times New Roman" pitchFamily="18" charset="0"/>
              </a:rPr>
              <a:t>                                                    </a:t>
            </a:r>
          </a:p>
          <a:p>
            <a:pPr algn="l"/>
            <a:endParaRPr lang="es-PE" sz="1700" dirty="0" smtClean="0">
              <a:solidFill>
                <a:schemeClr val="tx1"/>
              </a:solidFill>
              <a:latin typeface="Times New Roman" pitchFamily="18" charset="0"/>
              <a:cs typeface="Times New Roman" pitchFamily="18" charset="0"/>
            </a:endParaRPr>
          </a:p>
          <a:p>
            <a:pPr algn="l"/>
            <a:endParaRPr lang="es-PE" sz="2600" dirty="0" smtClean="0">
              <a:solidFill>
                <a:schemeClr val="tx1"/>
              </a:solidFill>
              <a:latin typeface="Times New Roman" pitchFamily="18" charset="0"/>
              <a:cs typeface="Times New Roman" pitchFamily="18" charset="0"/>
            </a:endParaRPr>
          </a:p>
          <a:p>
            <a:pPr algn="l"/>
            <a:endParaRPr lang="es-PE" sz="2600" dirty="0">
              <a:solidFill>
                <a:schemeClr val="tx1"/>
              </a:solidFill>
              <a:latin typeface="Times New Roman" pitchFamily="18" charset="0"/>
              <a:cs typeface="Times New Roman" pitchFamily="18" charset="0"/>
            </a:endParaRPr>
          </a:p>
          <a:p>
            <a:pPr algn="l"/>
            <a:r>
              <a:rPr lang="es-PE" sz="1900" dirty="0">
                <a:solidFill>
                  <a:schemeClr val="tx1"/>
                </a:solidFill>
                <a:latin typeface="Copperplate Gothic Bold" panose="020E0705020206020404" pitchFamily="34" charset="0"/>
                <a:ea typeface="+mj-ea"/>
                <a:cs typeface="Times New Roman" pitchFamily="18" charset="0"/>
              </a:rPr>
              <a:t>Lima, 1 de octubre de 2019</a:t>
            </a:r>
          </a:p>
        </p:txBody>
      </p:sp>
      <p:sp>
        <p:nvSpPr>
          <p:cNvPr id="6" name="5 Marcador de número de diapositiva"/>
          <p:cNvSpPr>
            <a:spLocks noGrp="1"/>
          </p:cNvSpPr>
          <p:nvPr>
            <p:ph type="sldNum" sz="quarter" idx="12"/>
          </p:nvPr>
        </p:nvSpPr>
        <p:spPr/>
        <p:txBody>
          <a:bodyPr/>
          <a:lstStyle/>
          <a:p>
            <a:fld id="{88F3A37E-8736-4793-9BDF-AA202CA49B01}" type="slidenum">
              <a:rPr lang="es-PE" smtClean="0"/>
              <a:t>1</a:t>
            </a:fld>
            <a:endParaRPr lang="es-PE"/>
          </a:p>
        </p:txBody>
      </p:sp>
      <p:sp>
        <p:nvSpPr>
          <p:cNvPr id="9" name="4 CuadroTexto"/>
          <p:cNvSpPr txBox="1"/>
          <p:nvPr/>
        </p:nvSpPr>
        <p:spPr>
          <a:xfrm>
            <a:off x="539552" y="6309320"/>
            <a:ext cx="5036892" cy="369332"/>
          </a:xfrm>
          <a:prstGeom prst="rect">
            <a:avLst/>
          </a:prstGeom>
          <a:noFill/>
        </p:spPr>
        <p:txBody>
          <a:bodyPr wrap="none" rtlCol="0">
            <a:spAutoFit/>
          </a:bodyPr>
          <a:lstStyle/>
          <a:p>
            <a:r>
              <a:rPr lang="es-PE" sz="1600" dirty="0" smtClean="0">
                <a:latin typeface="Times New Roman" pitchFamily="18" charset="0"/>
                <a:cs typeface="Times New Roman" pitchFamily="18" charset="0"/>
              </a:rPr>
              <a:t>*</a:t>
            </a:r>
            <a:r>
              <a:rPr lang="es-PE" dirty="0">
                <a:latin typeface="Copperplate Gothic Bold" panose="020E0705020206020404" pitchFamily="34" charset="0"/>
                <a:ea typeface="+mj-ea"/>
                <a:cs typeface="Times New Roman" pitchFamily="18" charset="0"/>
              </a:rPr>
              <a:t>Con el apoyo de Martin </a:t>
            </a:r>
            <a:r>
              <a:rPr lang="es-PE" dirty="0" err="1">
                <a:latin typeface="Copperplate Gothic Bold" panose="020E0705020206020404" pitchFamily="34" charset="0"/>
                <a:ea typeface="+mj-ea"/>
                <a:cs typeface="Times New Roman" pitchFamily="18" charset="0"/>
              </a:rPr>
              <a:t>Astocondor</a:t>
            </a:r>
            <a:r>
              <a:rPr lang="es-PE" dirty="0">
                <a:latin typeface="Copperplate Gothic Bold" panose="020E0705020206020404" pitchFamily="34" charset="0"/>
                <a:ea typeface="+mj-ea"/>
                <a:cs typeface="Times New Roman" pitchFamily="18" charset="0"/>
              </a:rPr>
              <a:t> </a:t>
            </a:r>
          </a:p>
        </p:txBody>
      </p:sp>
    </p:spTree>
    <p:extLst>
      <p:ext uri="{BB962C8B-B14F-4D97-AF65-F5344CB8AC3E}">
        <p14:creationId xmlns:p14="http://schemas.microsoft.com/office/powerpoint/2010/main" val="14886915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6941" y="260648"/>
            <a:ext cx="8917601" cy="836712"/>
          </a:xfrm>
        </p:spPr>
        <p:txBody>
          <a:bodyPr>
            <a:normAutofit/>
          </a:bodyPr>
          <a:lstStyle/>
          <a:p>
            <a:pPr algn="l"/>
            <a:r>
              <a:rPr lang="es-PE" sz="3200" dirty="0" smtClean="0">
                <a:latin typeface="Times New Roman" pitchFamily="18" charset="0"/>
                <a:cs typeface="Times New Roman" pitchFamily="18" charset="0"/>
              </a:rPr>
              <a:t>IV. Canales de atención</a:t>
            </a:r>
            <a:endParaRPr lang="es-PE" sz="3200" dirty="0"/>
          </a:p>
        </p:txBody>
      </p:sp>
      <p:sp>
        <p:nvSpPr>
          <p:cNvPr id="3" name="2 Marcador de contenido"/>
          <p:cNvSpPr>
            <a:spLocks noGrp="1"/>
          </p:cNvSpPr>
          <p:nvPr>
            <p:ph idx="1"/>
          </p:nvPr>
        </p:nvSpPr>
        <p:spPr>
          <a:xfrm>
            <a:off x="107504" y="1340768"/>
            <a:ext cx="8928992" cy="5517232"/>
          </a:xfrm>
        </p:spPr>
        <p:txBody>
          <a:bodyPr>
            <a:normAutofit/>
          </a:bodyPr>
          <a:lstStyle/>
          <a:p>
            <a:pPr marL="457200" indent="-457200" algn="just">
              <a:buFont typeface="+mj-lt"/>
              <a:buAutoNum type="arabicPeriod"/>
              <a:tabLst>
                <a:tab pos="180975" algn="l"/>
              </a:tabLst>
              <a:defRPr/>
            </a:pPr>
            <a:r>
              <a:rPr lang="es-MX" sz="2400" dirty="0" smtClean="0">
                <a:latin typeface="Times New Roman" pitchFamily="18" charset="0"/>
                <a:cs typeface="Times New Roman" pitchFamily="18" charset="0"/>
              </a:rPr>
              <a:t>Visita a la oficina del Defensor Universitario (J-408);</a:t>
            </a:r>
          </a:p>
          <a:p>
            <a:pPr marL="457200" indent="-457200" algn="just">
              <a:buFont typeface="+mj-lt"/>
              <a:buAutoNum type="arabicPeriod"/>
              <a:tabLst>
                <a:tab pos="180975" algn="l"/>
              </a:tabLst>
              <a:defRPr/>
            </a:pPr>
            <a:endParaRPr lang="es-MX" sz="2400" dirty="0">
              <a:latin typeface="Times New Roman" pitchFamily="18" charset="0"/>
              <a:cs typeface="Times New Roman" pitchFamily="18" charset="0"/>
            </a:endParaRPr>
          </a:p>
          <a:p>
            <a:pPr marL="457200" indent="-457200" algn="just">
              <a:buFont typeface="+mj-lt"/>
              <a:buAutoNum type="arabicPeriod"/>
              <a:tabLst>
                <a:tab pos="180975" algn="l"/>
              </a:tabLst>
              <a:defRPr/>
            </a:pPr>
            <a:r>
              <a:rPr lang="es-MX" sz="2400" dirty="0" smtClean="0">
                <a:latin typeface="Times New Roman" pitchFamily="18" charset="0"/>
                <a:cs typeface="Times New Roman" pitchFamily="18" charset="0"/>
              </a:rPr>
              <a:t>Mediante el correo electrónico oficial de la UP o el específico de la DU;</a:t>
            </a:r>
          </a:p>
          <a:p>
            <a:pPr marL="457200" indent="-457200" algn="just">
              <a:buFont typeface="+mj-lt"/>
              <a:buAutoNum type="arabicPeriod"/>
              <a:tabLst>
                <a:tab pos="180975" algn="l"/>
              </a:tabLst>
              <a:defRPr/>
            </a:pPr>
            <a:endParaRPr lang="es-MX" sz="2400" dirty="0">
              <a:latin typeface="Times New Roman" pitchFamily="18" charset="0"/>
              <a:cs typeface="Times New Roman" pitchFamily="18" charset="0"/>
            </a:endParaRPr>
          </a:p>
          <a:p>
            <a:pPr marL="457200" indent="-457200" algn="just">
              <a:buFont typeface="+mj-lt"/>
              <a:buAutoNum type="arabicPeriod"/>
              <a:tabLst>
                <a:tab pos="180975" algn="l"/>
              </a:tabLst>
              <a:defRPr/>
            </a:pPr>
            <a:r>
              <a:rPr lang="es-MX" sz="2400" dirty="0" smtClean="0">
                <a:latin typeface="Times New Roman" pitchFamily="18" charset="0"/>
                <a:cs typeface="Times New Roman" pitchFamily="18" charset="0"/>
              </a:rPr>
              <a:t>Incorporación de consulta a través del sistema de registro y control que cuenta con un formato pre establecido;</a:t>
            </a:r>
          </a:p>
          <a:p>
            <a:pPr marL="457200" indent="-457200" algn="just">
              <a:buFont typeface="+mj-lt"/>
              <a:buAutoNum type="arabicPeriod"/>
              <a:tabLst>
                <a:tab pos="180975" algn="l"/>
              </a:tabLst>
              <a:defRPr/>
            </a:pPr>
            <a:endParaRPr lang="es-MX" sz="2400" dirty="0">
              <a:latin typeface="Times New Roman" pitchFamily="18" charset="0"/>
              <a:cs typeface="Times New Roman" pitchFamily="18" charset="0"/>
            </a:endParaRPr>
          </a:p>
          <a:p>
            <a:pPr marL="457200" indent="-457200" algn="just">
              <a:buFont typeface="+mj-lt"/>
              <a:buAutoNum type="arabicPeriod"/>
              <a:tabLst>
                <a:tab pos="180975" algn="l"/>
              </a:tabLst>
              <a:defRPr/>
            </a:pPr>
            <a:r>
              <a:rPr lang="es-MX" sz="2400" dirty="0" smtClean="0">
                <a:latin typeface="Times New Roman" pitchFamily="18" charset="0"/>
                <a:cs typeface="Times New Roman" pitchFamily="18" charset="0"/>
              </a:rPr>
              <a:t>A través de una llamada telefónica atendida por la asistenta del Defensor (anexo 2121) y posterior visita al Defensor Universitario.</a:t>
            </a:r>
          </a:p>
          <a:p>
            <a:pPr algn="just">
              <a:buFont typeface="Wingdings" panose="05000000000000000000" pitchFamily="2" charset="2"/>
              <a:buChar char="q"/>
              <a:tabLst>
                <a:tab pos="180975" algn="l"/>
              </a:tabLst>
              <a:defRPr/>
            </a:pPr>
            <a:endParaRPr lang="es-MX" sz="2400" dirty="0">
              <a:latin typeface="Times New Roman" pitchFamily="18" charset="0"/>
              <a:cs typeface="Times New Roman" pitchFamily="18" charset="0"/>
            </a:endParaRPr>
          </a:p>
          <a:p>
            <a:pPr marL="0" indent="0">
              <a:buNone/>
              <a:tabLst>
                <a:tab pos="180975" algn="l"/>
              </a:tabLst>
              <a:defRPr/>
            </a:pPr>
            <a:endParaRPr lang="es-MX" sz="24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73877D7C-ED02-47BD-B740-ADCFBA15A5C8}" type="slidenum">
              <a:rPr lang="es-PE" smtClean="0"/>
              <a:t>10</a:t>
            </a:fld>
            <a:endParaRPr lang="es-PE"/>
          </a:p>
        </p:txBody>
      </p:sp>
    </p:spTree>
    <p:extLst>
      <p:ext uri="{BB962C8B-B14F-4D97-AF65-F5344CB8AC3E}">
        <p14:creationId xmlns:p14="http://schemas.microsoft.com/office/powerpoint/2010/main" val="3772590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6941" y="260648"/>
            <a:ext cx="8917601" cy="836712"/>
          </a:xfrm>
        </p:spPr>
        <p:txBody>
          <a:bodyPr>
            <a:normAutofit/>
          </a:bodyPr>
          <a:lstStyle/>
          <a:p>
            <a:pPr algn="l"/>
            <a:r>
              <a:rPr lang="es-PE" sz="3200" dirty="0" smtClean="0">
                <a:latin typeface="Times New Roman" pitchFamily="18" charset="0"/>
                <a:cs typeface="Times New Roman" pitchFamily="18" charset="0"/>
              </a:rPr>
              <a:t>V. Intervenciones y casos atendidos 2016-2019</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11</a:t>
            </a:fld>
            <a:endParaRPr lang="es-PE"/>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141283739"/>
              </p:ext>
            </p:extLst>
          </p:nvPr>
        </p:nvGraphicFramePr>
        <p:xfrm>
          <a:off x="457200" y="1600200"/>
          <a:ext cx="5698976" cy="1483360"/>
        </p:xfrm>
        <a:graphic>
          <a:graphicData uri="http://schemas.openxmlformats.org/drawingml/2006/table">
            <a:tbl>
              <a:tblPr firstRow="1" bandRow="1">
                <a:tableStyleId>{5C22544A-7EE6-4342-B048-85BDC9FD1C3A}</a:tableStyleId>
              </a:tblPr>
              <a:tblGrid>
                <a:gridCol w="1253797">
                  <a:extLst>
                    <a:ext uri="{9D8B030D-6E8A-4147-A177-3AD203B41FA5}">
                      <a16:colId xmlns:a16="http://schemas.microsoft.com/office/drawing/2014/main" val="660347131"/>
                    </a:ext>
                  </a:extLst>
                </a:gridCol>
                <a:gridCol w="4445179">
                  <a:extLst>
                    <a:ext uri="{9D8B030D-6E8A-4147-A177-3AD203B41FA5}">
                      <a16:colId xmlns:a16="http://schemas.microsoft.com/office/drawing/2014/main" val="3582402301"/>
                    </a:ext>
                  </a:extLst>
                </a:gridCol>
              </a:tblGrid>
              <a:tr h="370840">
                <a:tc>
                  <a:txBody>
                    <a:bodyPr/>
                    <a:lstStyle/>
                    <a:p>
                      <a:r>
                        <a:rPr lang="es-PE" dirty="0" smtClean="0">
                          <a:solidFill>
                            <a:schemeClr val="tx1"/>
                          </a:solidFill>
                          <a:latin typeface="Times New Roman" panose="02020603050405020304" pitchFamily="18" charset="0"/>
                          <a:cs typeface="Times New Roman" panose="02020603050405020304" pitchFamily="18" charset="0"/>
                        </a:rPr>
                        <a:t>Periodo</a:t>
                      </a:r>
                      <a:endParaRPr lang="es-P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dirty="0" smtClean="0">
                          <a:solidFill>
                            <a:schemeClr val="tx1"/>
                          </a:solidFill>
                          <a:latin typeface="Times New Roman" panose="02020603050405020304" pitchFamily="18" charset="0"/>
                          <a:cs typeface="Times New Roman" panose="02020603050405020304" pitchFamily="18" charset="0"/>
                        </a:rPr>
                        <a:t>Número</a:t>
                      </a:r>
                      <a:r>
                        <a:rPr lang="es-PE" baseline="0" dirty="0" smtClean="0">
                          <a:solidFill>
                            <a:schemeClr val="tx1"/>
                          </a:solidFill>
                          <a:latin typeface="Times New Roman" panose="02020603050405020304" pitchFamily="18" charset="0"/>
                          <a:cs typeface="Times New Roman" panose="02020603050405020304" pitchFamily="18" charset="0"/>
                        </a:rPr>
                        <a:t> de intervenciones</a:t>
                      </a:r>
                      <a:endParaRPr lang="es-P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9299341"/>
                  </a:ext>
                </a:extLst>
              </a:tr>
              <a:tr h="370840">
                <a:tc>
                  <a:txBody>
                    <a:bodyPr/>
                    <a:lstStyle/>
                    <a:p>
                      <a:r>
                        <a:rPr lang="es-PE" dirty="0" smtClean="0">
                          <a:latin typeface="Times New Roman" panose="02020603050405020304" pitchFamily="18" charset="0"/>
                          <a:cs typeface="Times New Roman" panose="02020603050405020304" pitchFamily="18" charset="0"/>
                        </a:rPr>
                        <a:t>2016-2017</a:t>
                      </a:r>
                      <a:endParaRPr lang="es-PE"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dirty="0" smtClean="0">
                          <a:latin typeface="Times New Roman" panose="02020603050405020304" pitchFamily="18" charset="0"/>
                          <a:cs typeface="Times New Roman" panose="02020603050405020304" pitchFamily="18" charset="0"/>
                        </a:rPr>
                        <a:t>8</a:t>
                      </a:r>
                      <a:endParaRPr lang="es-PE"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8782908"/>
                  </a:ext>
                </a:extLst>
              </a:tr>
              <a:tr h="370840">
                <a:tc>
                  <a:txBody>
                    <a:bodyPr/>
                    <a:lstStyle/>
                    <a:p>
                      <a:r>
                        <a:rPr lang="es-PE" dirty="0" smtClean="0">
                          <a:latin typeface="Times New Roman" panose="02020603050405020304" pitchFamily="18" charset="0"/>
                          <a:cs typeface="Times New Roman" panose="02020603050405020304" pitchFamily="18" charset="0"/>
                        </a:rPr>
                        <a:t>2018*</a:t>
                      </a:r>
                      <a:endParaRPr lang="es-PE"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dirty="0" smtClean="0">
                          <a:latin typeface="Times New Roman" panose="02020603050405020304" pitchFamily="18" charset="0"/>
                          <a:cs typeface="Times New Roman" panose="02020603050405020304" pitchFamily="18" charset="0"/>
                        </a:rPr>
                        <a:t>52</a:t>
                      </a:r>
                      <a:endParaRPr lang="es-PE"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830987"/>
                  </a:ext>
                </a:extLst>
              </a:tr>
              <a:tr h="370840">
                <a:tc>
                  <a:txBody>
                    <a:bodyPr/>
                    <a:lstStyle/>
                    <a:p>
                      <a:r>
                        <a:rPr lang="es-PE" dirty="0" smtClean="0">
                          <a:latin typeface="Times New Roman" panose="02020603050405020304" pitchFamily="18" charset="0"/>
                          <a:cs typeface="Times New Roman" panose="02020603050405020304" pitchFamily="18" charset="0"/>
                        </a:rPr>
                        <a:t>2019**</a:t>
                      </a:r>
                      <a:endParaRPr lang="es-PE"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dirty="0" smtClean="0">
                          <a:latin typeface="Times New Roman" panose="02020603050405020304" pitchFamily="18" charset="0"/>
                          <a:cs typeface="Times New Roman" panose="02020603050405020304" pitchFamily="18" charset="0"/>
                        </a:rPr>
                        <a:t>48</a:t>
                      </a:r>
                      <a:endParaRPr lang="es-PE"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9125970"/>
                  </a:ext>
                </a:extLst>
              </a:tr>
            </a:tbl>
          </a:graphicData>
        </a:graphic>
      </p:graphicFrame>
      <p:sp>
        <p:nvSpPr>
          <p:cNvPr id="7" name="CuadroTexto 6"/>
          <p:cNvSpPr txBox="1"/>
          <p:nvPr/>
        </p:nvSpPr>
        <p:spPr>
          <a:xfrm>
            <a:off x="428972" y="3265190"/>
            <a:ext cx="6037281" cy="646331"/>
          </a:xfrm>
          <a:prstGeom prst="rect">
            <a:avLst/>
          </a:prstGeom>
          <a:noFill/>
        </p:spPr>
        <p:txBody>
          <a:bodyPr wrap="square" rtlCol="0">
            <a:spAutoFit/>
          </a:bodyPr>
          <a:lstStyle/>
          <a:p>
            <a:pPr algn="just"/>
            <a:r>
              <a:rPr lang="es-MX" dirty="0" smtClean="0">
                <a:latin typeface="Times New Roman" pitchFamily="18" charset="0"/>
                <a:cs typeface="Times New Roman" pitchFamily="18" charset="0"/>
              </a:rPr>
              <a:t>* Hasta el 30/11/2018.</a:t>
            </a:r>
          </a:p>
          <a:p>
            <a:pPr algn="just"/>
            <a:r>
              <a:rPr lang="es-MX" dirty="0" smtClean="0">
                <a:latin typeface="Times New Roman" pitchFamily="18" charset="0"/>
                <a:cs typeface="Times New Roman" pitchFamily="18" charset="0"/>
              </a:rPr>
              <a:t>** Desde el 30/11/2018 hasta el 30/9/2019.</a:t>
            </a:r>
            <a:endParaRPr lang="es-PE" dirty="0"/>
          </a:p>
        </p:txBody>
      </p:sp>
    </p:spTree>
    <p:extLst>
      <p:ext uri="{BB962C8B-B14F-4D97-AF65-F5344CB8AC3E}">
        <p14:creationId xmlns:p14="http://schemas.microsoft.com/office/powerpoint/2010/main" val="398298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6941" y="260648"/>
            <a:ext cx="8917601" cy="836712"/>
          </a:xfrm>
        </p:spPr>
        <p:txBody>
          <a:bodyPr>
            <a:normAutofit/>
          </a:bodyPr>
          <a:lstStyle/>
          <a:p>
            <a:pPr algn="l"/>
            <a:r>
              <a:rPr lang="es-PE" sz="3200" dirty="0" smtClean="0">
                <a:latin typeface="Times New Roman" pitchFamily="18" charset="0"/>
                <a:cs typeface="Times New Roman" pitchFamily="18" charset="0"/>
              </a:rPr>
              <a:t>VI. Estadísticas generales 2018</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12</a:t>
            </a:fld>
            <a:endParaRPr lang="es-PE"/>
          </a:p>
        </p:txBody>
      </p:sp>
      <p:graphicFrame>
        <p:nvGraphicFramePr>
          <p:cNvPr id="5" name="Tabla 4"/>
          <p:cNvGraphicFramePr>
            <a:graphicFrameLocks noGrp="1"/>
          </p:cNvGraphicFramePr>
          <p:nvPr>
            <p:extLst>
              <p:ext uri="{D42A27DB-BD31-4B8C-83A1-F6EECF244321}">
                <p14:modId xmlns:p14="http://schemas.microsoft.com/office/powerpoint/2010/main" val="4230764416"/>
              </p:ext>
            </p:extLst>
          </p:nvPr>
        </p:nvGraphicFramePr>
        <p:xfrm>
          <a:off x="251520" y="1484784"/>
          <a:ext cx="4968552" cy="1872208"/>
        </p:xfrm>
        <a:graphic>
          <a:graphicData uri="http://schemas.openxmlformats.org/drawingml/2006/table">
            <a:tbl>
              <a:tblPr firstRow="1" firstCol="1" bandRow="1">
                <a:tableStyleId>{5C22544A-7EE6-4342-B048-85BDC9FD1C3A}</a:tableStyleId>
              </a:tblPr>
              <a:tblGrid>
                <a:gridCol w="3465719">
                  <a:extLst>
                    <a:ext uri="{9D8B030D-6E8A-4147-A177-3AD203B41FA5}">
                      <a16:colId xmlns:a16="http://schemas.microsoft.com/office/drawing/2014/main" val="1006703445"/>
                    </a:ext>
                  </a:extLst>
                </a:gridCol>
                <a:gridCol w="1502833">
                  <a:extLst>
                    <a:ext uri="{9D8B030D-6E8A-4147-A177-3AD203B41FA5}">
                      <a16:colId xmlns:a16="http://schemas.microsoft.com/office/drawing/2014/main" val="1699017937"/>
                    </a:ext>
                  </a:extLst>
                </a:gridCol>
              </a:tblGrid>
              <a:tr h="234026">
                <a:tc>
                  <a:txBody>
                    <a:bodyPr/>
                    <a:lstStyle/>
                    <a:p>
                      <a:pPr algn="just">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 </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N° de casos</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9871295"/>
                  </a:ext>
                </a:extLst>
              </a:tr>
              <a:tr h="234026">
                <a:tc>
                  <a:txBody>
                    <a:bodyPr/>
                    <a:lstStyle/>
                    <a:p>
                      <a:pPr algn="just">
                        <a:lnSpc>
                          <a:spcPct val="115000"/>
                        </a:lnSpc>
                        <a:spcAft>
                          <a:spcPts val="0"/>
                        </a:spcAft>
                      </a:pPr>
                      <a:r>
                        <a:rPr lang="es-PE" sz="1400" b="0">
                          <a:solidFill>
                            <a:schemeClr val="tx1"/>
                          </a:solidFill>
                          <a:effectLst/>
                          <a:latin typeface="Times New Roman" panose="02020603050405020304" pitchFamily="18" charset="0"/>
                          <a:cs typeface="Times New Roman" panose="02020603050405020304" pitchFamily="18" charset="0"/>
                        </a:rPr>
                        <a:t>Estudiantes</a:t>
                      </a:r>
                      <a:endParaRPr lang="es-PE"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36</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8944190"/>
                  </a:ext>
                </a:extLst>
              </a:tr>
              <a:tr h="234026">
                <a:tc>
                  <a:txBody>
                    <a:bodyPr/>
                    <a:lstStyle/>
                    <a:p>
                      <a:pPr algn="just">
                        <a:lnSpc>
                          <a:spcPct val="115000"/>
                        </a:lnSpc>
                        <a:spcAft>
                          <a:spcPts val="0"/>
                        </a:spcAft>
                      </a:pPr>
                      <a:r>
                        <a:rPr lang="es-PE" sz="1400" b="0">
                          <a:solidFill>
                            <a:schemeClr val="tx1"/>
                          </a:solidFill>
                          <a:effectLst/>
                          <a:latin typeface="Times New Roman" panose="02020603050405020304" pitchFamily="18" charset="0"/>
                          <a:cs typeface="Times New Roman" panose="02020603050405020304" pitchFamily="18" charset="0"/>
                        </a:rPr>
                        <a:t>Profesor/investigador</a:t>
                      </a:r>
                      <a:endParaRPr lang="es-PE"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5</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128894"/>
                  </a:ext>
                </a:extLst>
              </a:tr>
              <a:tr h="234026">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Personal administrativo directo</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2</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8129179"/>
                  </a:ext>
                </a:extLst>
              </a:tr>
              <a:tr h="234026">
                <a:tc>
                  <a:txBody>
                    <a:bodyPr/>
                    <a:lstStyle/>
                    <a:p>
                      <a:pPr algn="just">
                        <a:lnSpc>
                          <a:spcPct val="115000"/>
                        </a:lnSpc>
                        <a:spcAft>
                          <a:spcPts val="0"/>
                        </a:spcAft>
                      </a:pPr>
                      <a:r>
                        <a:rPr lang="es-PE" sz="1400" b="0">
                          <a:solidFill>
                            <a:schemeClr val="tx1"/>
                          </a:solidFill>
                          <a:effectLst/>
                          <a:latin typeface="Times New Roman" panose="02020603050405020304" pitchFamily="18" charset="0"/>
                          <a:cs typeface="Times New Roman" panose="02020603050405020304" pitchFamily="18" charset="0"/>
                        </a:rPr>
                        <a:t>Personal administrativo subcontratado</a:t>
                      </a:r>
                      <a:endParaRPr lang="es-PE"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2</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091113"/>
                  </a:ext>
                </a:extLst>
              </a:tr>
              <a:tr h="234026">
                <a:tc>
                  <a:txBody>
                    <a:bodyPr/>
                    <a:lstStyle/>
                    <a:p>
                      <a:pPr algn="just">
                        <a:lnSpc>
                          <a:spcPct val="115000"/>
                        </a:lnSpc>
                        <a:spcAft>
                          <a:spcPts val="0"/>
                        </a:spcAft>
                      </a:pPr>
                      <a:r>
                        <a:rPr lang="es-PE" sz="1400" b="0">
                          <a:solidFill>
                            <a:schemeClr val="tx1"/>
                          </a:solidFill>
                          <a:effectLst/>
                          <a:latin typeface="Times New Roman" panose="02020603050405020304" pitchFamily="18" charset="0"/>
                          <a:cs typeface="Times New Roman" panose="02020603050405020304" pitchFamily="18" charset="0"/>
                        </a:rPr>
                        <a:t>Egresados</a:t>
                      </a:r>
                      <a:endParaRPr lang="es-PE"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2</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0408231"/>
                  </a:ext>
                </a:extLst>
              </a:tr>
              <a:tr h="234026">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Externos fuera de la comunidad UP</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5</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235766"/>
                  </a:ext>
                </a:extLst>
              </a:tr>
              <a:tr h="234026">
                <a:tc>
                  <a:txBody>
                    <a:bodyPr/>
                    <a:lstStyle/>
                    <a:p>
                      <a:pPr algn="just">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Total</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52</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803132"/>
                  </a:ext>
                </a:extLst>
              </a:tr>
            </a:tbl>
          </a:graphicData>
        </a:graphic>
      </p:graphicFrame>
      <p:sp>
        <p:nvSpPr>
          <p:cNvPr id="8" name="Rectangle 1"/>
          <p:cNvSpPr>
            <a:spLocks noChangeArrowheads="1"/>
          </p:cNvSpPr>
          <p:nvPr/>
        </p:nvSpPr>
        <p:spPr bwMode="auto">
          <a:xfrm>
            <a:off x="251520" y="984861"/>
            <a:ext cx="7447808" cy="682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Tabla 1</a:t>
            </a:r>
            <a:r>
              <a:rPr kumimoji="0" lang="es-PE" altLang="es-PE" b="1" i="0" u="none" strike="noStrike" cap="none" normalizeH="0" baseline="0" dirty="0" smtClean="0">
                <a:ln>
                  <a:noFill/>
                </a:ln>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es-PE" altLang="es-PE"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Consultas y quejas por tipo de miembro de la comunidad universitaria</a:t>
            </a:r>
            <a:endParaRPr kumimoji="0" lang="es-PE" altLang="es-PE" b="1" i="0" u="none" strike="noStrike" cap="none" normalizeH="0" baseline="0" dirty="0" smtClean="0">
              <a:ln>
                <a:noFill/>
              </a:ln>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altLang="es-PE"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3816799077"/>
              </p:ext>
            </p:extLst>
          </p:nvPr>
        </p:nvGraphicFramePr>
        <p:xfrm>
          <a:off x="251520" y="4365104"/>
          <a:ext cx="5701030" cy="451486"/>
        </p:xfrm>
        <a:graphic>
          <a:graphicData uri="http://schemas.openxmlformats.org/drawingml/2006/table">
            <a:tbl>
              <a:tblPr firstRow="1" firstCol="1" bandRow="1">
                <a:tableStyleId>{5C22544A-7EE6-4342-B048-85BDC9FD1C3A}</a:tableStyleId>
              </a:tblPr>
              <a:tblGrid>
                <a:gridCol w="1424940">
                  <a:extLst>
                    <a:ext uri="{9D8B030D-6E8A-4147-A177-3AD203B41FA5}">
                      <a16:colId xmlns:a16="http://schemas.microsoft.com/office/drawing/2014/main" val="2713911859"/>
                    </a:ext>
                  </a:extLst>
                </a:gridCol>
                <a:gridCol w="1424940">
                  <a:extLst>
                    <a:ext uri="{9D8B030D-6E8A-4147-A177-3AD203B41FA5}">
                      <a16:colId xmlns:a16="http://schemas.microsoft.com/office/drawing/2014/main" val="4004645672"/>
                    </a:ext>
                  </a:extLst>
                </a:gridCol>
                <a:gridCol w="1425575">
                  <a:extLst>
                    <a:ext uri="{9D8B030D-6E8A-4147-A177-3AD203B41FA5}">
                      <a16:colId xmlns:a16="http://schemas.microsoft.com/office/drawing/2014/main" val="394717648"/>
                    </a:ext>
                  </a:extLst>
                </a:gridCol>
                <a:gridCol w="1425575">
                  <a:extLst>
                    <a:ext uri="{9D8B030D-6E8A-4147-A177-3AD203B41FA5}">
                      <a16:colId xmlns:a16="http://schemas.microsoft.com/office/drawing/2014/main" val="2598631356"/>
                    </a:ext>
                  </a:extLst>
                </a:gridCol>
              </a:tblGrid>
              <a:tr h="0">
                <a:tc>
                  <a:txBody>
                    <a:bodyPr/>
                    <a:lstStyle/>
                    <a:p>
                      <a:pPr marL="0" algn="ctr" defTabSz="914400" rtl="0" eaLnBrk="1" latinLnBrk="0" hangingPunct="1">
                        <a:lnSpc>
                          <a:spcPct val="115000"/>
                        </a:lnSpc>
                        <a:spcAft>
                          <a:spcPts val="0"/>
                        </a:spcAft>
                      </a:pPr>
                      <a:r>
                        <a:rPr lang="es-PE" sz="1400" kern="1200" dirty="0">
                          <a:solidFill>
                            <a:schemeClr val="tx1"/>
                          </a:solidFill>
                          <a:effectLst/>
                          <a:latin typeface="Times New Roman" panose="02020603050405020304" pitchFamily="18" charset="0"/>
                          <a:ea typeface="+mn-ea"/>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s-PE" sz="1400" kern="1200" dirty="0">
                          <a:solidFill>
                            <a:schemeClr val="tx1"/>
                          </a:solidFill>
                          <a:effectLst/>
                          <a:latin typeface="Times New Roman" panose="02020603050405020304" pitchFamily="18" charset="0"/>
                          <a:ea typeface="+mn-ea"/>
                          <a:cs typeface="Times New Roman" panose="02020603050405020304" pitchFamily="18" charset="0"/>
                        </a:rPr>
                        <a:t>Masculino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s-PE" sz="1400" kern="1200" dirty="0">
                          <a:solidFill>
                            <a:schemeClr val="tx1"/>
                          </a:solidFill>
                          <a:effectLst/>
                          <a:latin typeface="Times New Roman" panose="02020603050405020304" pitchFamily="18" charset="0"/>
                          <a:ea typeface="+mn-ea"/>
                          <a:cs typeface="Times New Roman" panose="02020603050405020304" pitchFamily="18" charset="0"/>
                        </a:rPr>
                        <a:t>Femenino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s-PE" sz="1400" kern="1200" dirty="0" smtClean="0">
                          <a:solidFill>
                            <a:schemeClr val="tx1"/>
                          </a:solidFill>
                          <a:effectLst/>
                          <a:latin typeface="Times New Roman" panose="02020603050405020304" pitchFamily="18" charset="0"/>
                          <a:ea typeface="+mn-ea"/>
                          <a:cs typeface="Times New Roman" panose="02020603050405020304" pitchFamily="18" charset="0"/>
                        </a:rPr>
                        <a:t>Total</a:t>
                      </a:r>
                      <a:endParaRPr lang="es-PE"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4142600"/>
                  </a:ext>
                </a:extLst>
              </a:tr>
              <a:tr h="0">
                <a:tc>
                  <a:txBody>
                    <a:bodyPr/>
                    <a:lstStyle/>
                    <a:p>
                      <a:pPr marL="0" algn="ctr" defTabSz="914400" rtl="0" eaLnBrk="1" latinLnBrk="0" hangingPunct="1">
                        <a:lnSpc>
                          <a:spcPct val="115000"/>
                        </a:lnSpc>
                        <a:spcAft>
                          <a:spcPts val="0"/>
                        </a:spcAft>
                      </a:pPr>
                      <a:r>
                        <a:rPr lang="es-PE" sz="1400" kern="1200">
                          <a:solidFill>
                            <a:schemeClr val="tx1"/>
                          </a:solidFill>
                          <a:effectLst/>
                          <a:latin typeface="Times New Roman" panose="02020603050405020304" pitchFamily="18" charset="0"/>
                          <a:ea typeface="+mn-ea"/>
                          <a:cs typeface="Times New Roman" panose="02020603050405020304" pitchFamily="18" charset="0"/>
                        </a:rPr>
                        <a:t>N° de casos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s-PE" sz="1400" kern="1200">
                          <a:solidFill>
                            <a:schemeClr val="tx1"/>
                          </a:solidFill>
                          <a:effectLst/>
                          <a:latin typeface="Times New Roman" panose="02020603050405020304" pitchFamily="18" charset="0"/>
                          <a:ea typeface="+mn-ea"/>
                          <a:cs typeface="Times New Roman" panose="02020603050405020304" pitchFamily="18" charset="0"/>
                        </a:rPr>
                        <a:t>31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s-PE" sz="1400" kern="1200">
                          <a:solidFill>
                            <a:schemeClr val="tx1"/>
                          </a:solidFill>
                          <a:effectLst/>
                          <a:latin typeface="Times New Roman" panose="02020603050405020304" pitchFamily="18" charset="0"/>
                          <a:ea typeface="+mn-ea"/>
                          <a:cs typeface="Times New Roman" panose="02020603050405020304" pitchFamily="18" charset="0"/>
                        </a:rPr>
                        <a:t>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s-PE" sz="1400" kern="1200" dirty="0">
                          <a:solidFill>
                            <a:schemeClr val="tx1"/>
                          </a:solidFill>
                          <a:effectLst/>
                          <a:latin typeface="Times New Roman" panose="02020603050405020304" pitchFamily="18" charset="0"/>
                          <a:ea typeface="+mn-ea"/>
                          <a:cs typeface="Times New Roman" panose="02020603050405020304" pitchFamily="18" charset="0"/>
                        </a:rPr>
                        <a:t>52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0147882"/>
                  </a:ext>
                </a:extLst>
              </a:tr>
            </a:tbl>
          </a:graphicData>
        </a:graphic>
      </p:graphicFrame>
      <p:sp>
        <p:nvSpPr>
          <p:cNvPr id="12" name="Rectangle 2"/>
          <p:cNvSpPr>
            <a:spLocks noChangeArrowheads="1"/>
          </p:cNvSpPr>
          <p:nvPr/>
        </p:nvSpPr>
        <p:spPr bwMode="auto">
          <a:xfrm>
            <a:off x="251520" y="3745929"/>
            <a:ext cx="5288564" cy="682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b="0" i="0" u="none" strike="noStrike" cap="none" normalizeH="0" baseline="0" dirty="0" smtClean="0" bmk="_Toc531612705">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Tabla 2. Consultas y quejas por g</a:t>
            </a:r>
            <a:r>
              <a:rPr kumimoji="0" lang="es-PE" altLang="es-PE" b="0" i="0" u="none" strike="noStrike" cap="none" normalizeH="0" baseline="0" dirty="0" smtClean="0" bmk="_Toc531612705">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é</a:t>
            </a:r>
            <a:r>
              <a:rPr kumimoji="0" lang="es-PE" altLang="es-PE" b="0" i="0" u="none" strike="noStrike" cap="none" normalizeH="0" baseline="0" dirty="0" smtClean="0" bmk="_Toc531612705">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nero del denunciante</a:t>
            </a:r>
            <a:endParaRPr kumimoji="0" lang="es-PE" altLang="es-PE" b="1" i="0" u="none" strike="noStrike" cap="none" normalizeH="0" baseline="0" dirty="0" smtClean="0">
              <a:ln>
                <a:noFill/>
              </a:ln>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altLang="es-P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3807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858F06C4-BC99-4004-86E4-B42E180B62FC}" type="slidenum">
              <a:rPr lang="es-PE" smtClean="0"/>
              <a:t>13</a:t>
            </a:fld>
            <a:endParaRPr lang="es-PE"/>
          </a:p>
        </p:txBody>
      </p:sp>
      <p:graphicFrame>
        <p:nvGraphicFramePr>
          <p:cNvPr id="5" name="Tabla 4"/>
          <p:cNvGraphicFramePr>
            <a:graphicFrameLocks noGrp="1"/>
          </p:cNvGraphicFramePr>
          <p:nvPr>
            <p:extLst>
              <p:ext uri="{D42A27DB-BD31-4B8C-83A1-F6EECF244321}">
                <p14:modId xmlns:p14="http://schemas.microsoft.com/office/powerpoint/2010/main" val="4195441106"/>
              </p:ext>
            </p:extLst>
          </p:nvPr>
        </p:nvGraphicFramePr>
        <p:xfrm>
          <a:off x="369989" y="620688"/>
          <a:ext cx="8316811" cy="5372264"/>
        </p:xfrm>
        <a:graphic>
          <a:graphicData uri="http://schemas.openxmlformats.org/drawingml/2006/table">
            <a:tbl>
              <a:tblPr firstRow="1" firstCol="1" bandRow="1">
                <a:tableStyleId>{5C22544A-7EE6-4342-B048-85BDC9FD1C3A}</a:tableStyleId>
              </a:tblPr>
              <a:tblGrid>
                <a:gridCol w="5868306">
                  <a:extLst>
                    <a:ext uri="{9D8B030D-6E8A-4147-A177-3AD203B41FA5}">
                      <a16:colId xmlns:a16="http://schemas.microsoft.com/office/drawing/2014/main" val="2652330298"/>
                    </a:ext>
                  </a:extLst>
                </a:gridCol>
                <a:gridCol w="2448505">
                  <a:extLst>
                    <a:ext uri="{9D8B030D-6E8A-4147-A177-3AD203B41FA5}">
                      <a16:colId xmlns:a16="http://schemas.microsoft.com/office/drawing/2014/main" val="1339768955"/>
                    </a:ext>
                  </a:extLst>
                </a:gridCol>
              </a:tblGrid>
              <a:tr h="174075">
                <a:tc>
                  <a:txBody>
                    <a:bodyPr/>
                    <a:lstStyle/>
                    <a:p>
                      <a:pPr algn="just">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Unidad</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Número de casos</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6457020"/>
                  </a:ext>
                </a:extLst>
              </a:tr>
              <a:tr h="174075">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Facultad de Economía y Finanzas</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3</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2912676"/>
                  </a:ext>
                </a:extLst>
              </a:tr>
              <a:tr h="174075">
                <a:tc>
                  <a:txBody>
                    <a:bodyPr/>
                    <a:lstStyle/>
                    <a:p>
                      <a:pPr algn="just">
                        <a:lnSpc>
                          <a:spcPct val="115000"/>
                        </a:lnSpc>
                        <a:spcAft>
                          <a:spcPts val="0"/>
                        </a:spcAft>
                      </a:pPr>
                      <a:r>
                        <a:rPr lang="es-PE" sz="1400" b="0">
                          <a:solidFill>
                            <a:schemeClr val="tx1"/>
                          </a:solidFill>
                          <a:effectLst/>
                          <a:latin typeface="Times New Roman" panose="02020603050405020304" pitchFamily="18" charset="0"/>
                          <a:cs typeface="Times New Roman" panose="02020603050405020304" pitchFamily="18" charset="0"/>
                        </a:rPr>
                        <a:t>Facultad de Ciencias Empresariales</a:t>
                      </a:r>
                      <a:endParaRPr lang="es-PE"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4</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9268275"/>
                  </a:ext>
                </a:extLst>
              </a:tr>
              <a:tr h="174075">
                <a:tc>
                  <a:txBody>
                    <a:bodyPr/>
                    <a:lstStyle/>
                    <a:p>
                      <a:pPr algn="just">
                        <a:lnSpc>
                          <a:spcPct val="115000"/>
                        </a:lnSpc>
                        <a:spcAft>
                          <a:spcPts val="0"/>
                        </a:spcAft>
                      </a:pPr>
                      <a:r>
                        <a:rPr lang="es-PE" sz="1400" b="0">
                          <a:solidFill>
                            <a:schemeClr val="tx1"/>
                          </a:solidFill>
                          <a:effectLst/>
                          <a:latin typeface="Times New Roman" panose="02020603050405020304" pitchFamily="18" charset="0"/>
                          <a:cs typeface="Times New Roman" panose="02020603050405020304" pitchFamily="18" charset="0"/>
                        </a:rPr>
                        <a:t>Escuela de Postgrado/PBS</a:t>
                      </a:r>
                      <a:endParaRPr lang="es-PE"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3</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4596756"/>
                  </a:ext>
                </a:extLst>
              </a:tr>
              <a:tr h="174075">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Escuela de Postgrado/EGP</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2</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333422"/>
                  </a:ext>
                </a:extLst>
              </a:tr>
              <a:tr h="174075">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Tesorería</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2</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9178258"/>
                  </a:ext>
                </a:extLst>
              </a:tr>
              <a:tr h="174075">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Área de seguridad/</a:t>
                      </a:r>
                      <a:r>
                        <a:rPr lang="es-PE" sz="1400" b="0" dirty="0" err="1">
                          <a:solidFill>
                            <a:schemeClr val="tx1"/>
                          </a:solidFill>
                          <a:effectLst/>
                          <a:latin typeface="Times New Roman" panose="02020603050405020304" pitchFamily="18" charset="0"/>
                          <a:cs typeface="Times New Roman" panose="02020603050405020304" pitchFamily="18" charset="0"/>
                        </a:rPr>
                        <a:t>Liderman</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3</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5119464"/>
                  </a:ext>
                </a:extLst>
              </a:tr>
              <a:tr h="174075">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Dirección de Formación Extracadémica</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2</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5308386"/>
                  </a:ext>
                </a:extLst>
              </a:tr>
              <a:tr h="174075">
                <a:tc>
                  <a:txBody>
                    <a:bodyPr/>
                    <a:lstStyle/>
                    <a:p>
                      <a:pPr algn="just">
                        <a:lnSpc>
                          <a:spcPct val="115000"/>
                        </a:lnSpc>
                        <a:spcAft>
                          <a:spcPts val="0"/>
                        </a:spcAft>
                      </a:pPr>
                      <a:r>
                        <a:rPr lang="es-PE" sz="1400" b="0">
                          <a:solidFill>
                            <a:schemeClr val="tx1"/>
                          </a:solidFill>
                          <a:effectLst/>
                          <a:latin typeface="Times New Roman" panose="02020603050405020304" pitchFamily="18" charset="0"/>
                          <a:cs typeface="Times New Roman" panose="02020603050405020304" pitchFamily="18" charset="0"/>
                        </a:rPr>
                        <a:t>Oficina de Relaciones Internacionales</a:t>
                      </a:r>
                      <a:endParaRPr lang="es-PE"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3</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6017943"/>
                  </a:ext>
                </a:extLst>
              </a:tr>
              <a:tr h="348151">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Comité Electoral/Dirección de Formación Extracadémica</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2</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7260759"/>
                  </a:ext>
                </a:extLst>
              </a:tr>
              <a:tr h="348151">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Facultad de Ingeniería Empresarial/Gestión del Aprendizaje y Aseguramiento de la Calidad</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1</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0852717"/>
                  </a:ext>
                </a:extLst>
              </a:tr>
              <a:tr h="348151">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Facultad de Ingeniería Empresarial/Aseguramiento de la Calidad</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1</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2558737"/>
                  </a:ext>
                </a:extLst>
              </a:tr>
              <a:tr h="174075">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Dirección de Servicios Académicos y Registro</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5</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0548797"/>
                  </a:ext>
                </a:extLst>
              </a:tr>
              <a:tr h="348151">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Departamento Académico Ciencias Sociales y Políticas/Gestión de Personas </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1</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2371386"/>
                  </a:ext>
                </a:extLst>
              </a:tr>
              <a:tr h="348151">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Departamento de Marketing y Negocios Internacionales</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1</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7848436"/>
                  </a:ext>
                </a:extLst>
              </a:tr>
              <a:tr h="348151">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Departamento Académico Ciencias Sociales y Políticas</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1</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920683"/>
                  </a:ext>
                </a:extLst>
              </a:tr>
              <a:tr h="174075">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Departamento Académico de Humanidades</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1</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3867130"/>
                  </a:ext>
                </a:extLst>
              </a:tr>
              <a:tr h="174075">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Defensoría Universitaria/asesoría, contactos</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13</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628323"/>
                  </a:ext>
                </a:extLst>
              </a:tr>
              <a:tr h="174075">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Otros estudiantes</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4</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8457211"/>
                  </a:ext>
                </a:extLst>
              </a:tr>
              <a:tr h="174075">
                <a:tc>
                  <a:txBody>
                    <a:bodyPr/>
                    <a:lstStyle/>
                    <a:p>
                      <a:pPr algn="just">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Total</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52</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924" marR="619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4836113"/>
                  </a:ext>
                </a:extLst>
              </a:tr>
            </a:tbl>
          </a:graphicData>
        </a:graphic>
      </p:graphicFrame>
      <p:sp>
        <p:nvSpPr>
          <p:cNvPr id="6" name="Rectangle 1"/>
          <p:cNvSpPr>
            <a:spLocks noChangeArrowheads="1"/>
          </p:cNvSpPr>
          <p:nvPr/>
        </p:nvSpPr>
        <p:spPr bwMode="auto">
          <a:xfrm>
            <a:off x="323528" y="148149"/>
            <a:ext cx="7388497" cy="682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b="0" i="0" u="none" strike="noStrike" cap="none" normalizeH="0" baseline="0" dirty="0" smtClean="0" bmk="_Toc531612706">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Tabla 3.</a:t>
            </a:r>
            <a:r>
              <a:rPr kumimoji="0" lang="es-PE" altLang="es-PE" b="1" i="0" u="none" strike="noStrike" cap="none" normalizeH="0" baseline="0" dirty="0" smtClean="0" bmk="_Toc531612706">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s-PE" altLang="es-PE" b="0" i="0" u="none" strike="noStrike" cap="none" normalizeH="0" baseline="0" dirty="0" smtClean="0" bmk="_Toc531612706">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Consultas y quejas por </a:t>
            </a:r>
            <a:r>
              <a:rPr kumimoji="0" lang="es-PE" altLang="es-PE" b="0" i="0" u="none" strike="noStrike" cap="none" normalizeH="0" baseline="0" dirty="0" smtClean="0" bmk="_Toc531612706">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á</a:t>
            </a:r>
            <a:r>
              <a:rPr kumimoji="0" lang="es-PE" altLang="es-PE" b="0" i="0" u="none" strike="noStrike" cap="none" normalizeH="0" baseline="0" dirty="0" smtClean="0" bmk="_Toc531612706">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rea acad</a:t>
            </a:r>
            <a:r>
              <a:rPr kumimoji="0" lang="es-PE" altLang="es-PE" b="0" i="0" u="none" strike="noStrike" cap="none" normalizeH="0" baseline="0" dirty="0" smtClean="0" bmk="_Toc531612706">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é</a:t>
            </a:r>
            <a:r>
              <a:rPr kumimoji="0" lang="es-PE" altLang="es-PE" b="0" i="0" u="none" strike="noStrike" cap="none" normalizeH="0" baseline="0" dirty="0" smtClean="0" bmk="_Toc531612706">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mica o  administrativa involucrada</a:t>
            </a:r>
            <a:r>
              <a:rPr kumimoji="0" lang="es-PE" altLang="es-PE"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s-PE" altLang="es-PE" b="1" i="0" u="none" strike="noStrike" cap="none" normalizeH="0" baseline="0" dirty="0" smtClean="0">
              <a:ln>
                <a:noFill/>
              </a:ln>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altLang="es-P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52728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858F06C4-BC99-4004-86E4-B42E180B62FC}" type="slidenum">
              <a:rPr lang="es-PE" smtClean="0"/>
              <a:t>14</a:t>
            </a:fld>
            <a:endParaRPr lang="es-PE"/>
          </a:p>
        </p:txBody>
      </p:sp>
      <p:graphicFrame>
        <p:nvGraphicFramePr>
          <p:cNvPr id="9" name="Tabla 8"/>
          <p:cNvGraphicFramePr>
            <a:graphicFrameLocks noGrp="1"/>
          </p:cNvGraphicFramePr>
          <p:nvPr>
            <p:extLst>
              <p:ext uri="{D42A27DB-BD31-4B8C-83A1-F6EECF244321}">
                <p14:modId xmlns:p14="http://schemas.microsoft.com/office/powerpoint/2010/main" val="3011518104"/>
              </p:ext>
            </p:extLst>
          </p:nvPr>
        </p:nvGraphicFramePr>
        <p:xfrm>
          <a:off x="395536" y="764704"/>
          <a:ext cx="7272808" cy="1128715"/>
        </p:xfrm>
        <a:graphic>
          <a:graphicData uri="http://schemas.openxmlformats.org/drawingml/2006/table">
            <a:tbl>
              <a:tblPr firstRow="1" firstCol="1" bandRow="1">
                <a:tableStyleId>{5C22544A-7EE6-4342-B048-85BDC9FD1C3A}</a:tableStyleId>
              </a:tblPr>
              <a:tblGrid>
                <a:gridCol w="5385621">
                  <a:extLst>
                    <a:ext uri="{9D8B030D-6E8A-4147-A177-3AD203B41FA5}">
                      <a16:colId xmlns:a16="http://schemas.microsoft.com/office/drawing/2014/main" val="4264448378"/>
                    </a:ext>
                  </a:extLst>
                </a:gridCol>
                <a:gridCol w="1887187">
                  <a:extLst>
                    <a:ext uri="{9D8B030D-6E8A-4147-A177-3AD203B41FA5}">
                      <a16:colId xmlns:a16="http://schemas.microsoft.com/office/drawing/2014/main" val="2527715748"/>
                    </a:ext>
                  </a:extLst>
                </a:gridCol>
              </a:tblGrid>
              <a:tr h="0">
                <a:tc>
                  <a:txBody>
                    <a:bodyPr/>
                    <a:lstStyle/>
                    <a:p>
                      <a:pPr algn="just">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 </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N° de casos</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2238921"/>
                  </a:ext>
                </a:extLst>
              </a:tr>
              <a:tr h="0">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Solución directa proporcionada por Defensoría Universitaria</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13</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9000347"/>
                  </a:ext>
                </a:extLst>
              </a:tr>
              <a:tr h="0">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Conciliación entre partes involucradas</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34</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5758286"/>
                  </a:ext>
                </a:extLst>
              </a:tr>
              <a:tr h="0">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Resoluciones </a:t>
                      </a:r>
                      <a:r>
                        <a:rPr lang="es-PE" sz="1400" b="0" dirty="0" smtClean="0">
                          <a:solidFill>
                            <a:schemeClr val="tx1"/>
                          </a:solidFill>
                          <a:effectLst/>
                          <a:latin typeface="Times New Roman" panose="02020603050405020304" pitchFamily="18" charset="0"/>
                          <a:cs typeface="Times New Roman" panose="02020603050405020304" pitchFamily="18" charset="0"/>
                        </a:rPr>
                        <a:t>o recomendaciones</a:t>
                      </a:r>
                      <a:r>
                        <a:rPr lang="es-PE" sz="1400" b="0" baseline="0" dirty="0" smtClean="0">
                          <a:solidFill>
                            <a:schemeClr val="tx1"/>
                          </a:solidFill>
                          <a:effectLst/>
                          <a:latin typeface="Times New Roman" panose="02020603050405020304" pitchFamily="18" charset="0"/>
                          <a:cs typeface="Times New Roman" panose="02020603050405020304" pitchFamily="18" charset="0"/>
                        </a:rPr>
                        <a:t> </a:t>
                      </a:r>
                      <a:r>
                        <a:rPr lang="es-PE" sz="1400" b="0" dirty="0" err="1" smtClean="0">
                          <a:solidFill>
                            <a:schemeClr val="tx1"/>
                          </a:solidFill>
                          <a:effectLst/>
                          <a:latin typeface="Times New Roman" panose="02020603050405020304" pitchFamily="18" charset="0"/>
                          <a:cs typeface="Times New Roman" panose="02020603050405020304" pitchFamily="18" charset="0"/>
                        </a:rPr>
                        <a:t>defensoriales</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5</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9055847"/>
                  </a:ext>
                </a:extLst>
              </a:tr>
              <a:tr h="0">
                <a:tc>
                  <a:txBody>
                    <a:bodyPr/>
                    <a:lstStyle/>
                    <a:p>
                      <a:pPr algn="just">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Total</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52</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5789009"/>
                  </a:ext>
                </a:extLst>
              </a:tr>
            </a:tbl>
          </a:graphicData>
        </a:graphic>
      </p:graphicFrame>
      <p:sp>
        <p:nvSpPr>
          <p:cNvPr id="10" name="Rectangle 2"/>
          <p:cNvSpPr>
            <a:spLocks noChangeArrowheads="1"/>
          </p:cNvSpPr>
          <p:nvPr/>
        </p:nvSpPr>
        <p:spPr bwMode="auto">
          <a:xfrm>
            <a:off x="395536" y="286648"/>
            <a:ext cx="4432560" cy="40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b="0" i="0" u="none" strike="noStrike" cap="none" normalizeH="0" baseline="0" dirty="0" smtClean="0" bmk="_Toc531612707">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Tabla 4.</a:t>
            </a:r>
            <a:r>
              <a:rPr kumimoji="0" lang="es-PE" altLang="es-PE" b="1" i="0" u="none" strike="noStrike" cap="none" normalizeH="0" baseline="0" dirty="0" smtClean="0" bmk="_Toc531612707">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s-PE" altLang="es-PE" b="0" i="0" u="none" strike="noStrike" cap="none" normalizeH="0" baseline="0" dirty="0" smtClean="0" bmk="_Toc531612707">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Mecanismos de soluci</a:t>
            </a:r>
            <a:r>
              <a:rPr kumimoji="0" lang="es-PE" altLang="es-PE" b="0" i="0" u="none" strike="noStrike" cap="none" normalizeH="0" baseline="0" dirty="0" smtClean="0" bmk="_Toc531612707">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ó</a:t>
            </a:r>
            <a:r>
              <a:rPr kumimoji="0" lang="es-PE" altLang="es-PE" b="0" i="0" u="none" strike="noStrike" cap="none" normalizeH="0" baseline="0" dirty="0" smtClean="0" bmk="_Toc531612707">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 de los casos</a:t>
            </a:r>
            <a:endParaRPr kumimoji="0" lang="es-PE" altLang="es-PE" b="1" i="0" u="none" strike="noStrike" cap="none" normalizeH="0" baseline="0" dirty="0" smtClean="0">
              <a:ln>
                <a:noFill/>
              </a:ln>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1979646609"/>
              </p:ext>
            </p:extLst>
          </p:nvPr>
        </p:nvGraphicFramePr>
        <p:xfrm>
          <a:off x="386036" y="2973914"/>
          <a:ext cx="7272808" cy="902972"/>
        </p:xfrm>
        <a:graphic>
          <a:graphicData uri="http://schemas.openxmlformats.org/drawingml/2006/table">
            <a:tbl>
              <a:tblPr firstRow="1" firstCol="1" bandRow="1">
                <a:tableStyleId>{5C22544A-7EE6-4342-B048-85BDC9FD1C3A}</a:tableStyleId>
              </a:tblPr>
              <a:tblGrid>
                <a:gridCol w="5574122">
                  <a:extLst>
                    <a:ext uri="{9D8B030D-6E8A-4147-A177-3AD203B41FA5}">
                      <a16:colId xmlns:a16="http://schemas.microsoft.com/office/drawing/2014/main" val="242009119"/>
                    </a:ext>
                  </a:extLst>
                </a:gridCol>
                <a:gridCol w="1698686">
                  <a:extLst>
                    <a:ext uri="{9D8B030D-6E8A-4147-A177-3AD203B41FA5}">
                      <a16:colId xmlns:a16="http://schemas.microsoft.com/office/drawing/2014/main" val="758532020"/>
                    </a:ext>
                  </a:extLst>
                </a:gridCol>
              </a:tblGrid>
              <a:tr h="0">
                <a:tc>
                  <a:txBody>
                    <a:bodyPr/>
                    <a:lstStyle/>
                    <a:p>
                      <a:pPr algn="just">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 </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N° de casos</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3706087"/>
                  </a:ext>
                </a:extLst>
              </a:tr>
              <a:tr h="0">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Estándar (conciliación y resolución directa)</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49</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8463648"/>
                  </a:ext>
                </a:extLst>
              </a:tr>
              <a:tr h="0">
                <a:tc>
                  <a:txBody>
                    <a:bodyPr/>
                    <a:lstStyle/>
                    <a:p>
                      <a:pPr algn="just">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Redes sociales (</a:t>
                      </a:r>
                      <a:r>
                        <a:rPr lang="es-PE" sz="1400" b="0" dirty="0" err="1">
                          <a:solidFill>
                            <a:schemeClr val="tx1"/>
                          </a:solidFill>
                          <a:effectLst/>
                          <a:latin typeface="Times New Roman" panose="02020603050405020304" pitchFamily="18" charset="0"/>
                          <a:cs typeface="Times New Roman" panose="02020603050405020304" pitchFamily="18" charset="0"/>
                        </a:rPr>
                        <a:t>ciberbulling</a:t>
                      </a:r>
                      <a:r>
                        <a:rPr lang="es-PE" sz="1400" b="0" dirty="0">
                          <a:solidFill>
                            <a:schemeClr val="tx1"/>
                          </a:solidFill>
                          <a:effectLst/>
                          <a:latin typeface="Times New Roman" panose="02020603050405020304" pitchFamily="18" charset="0"/>
                          <a:cs typeface="Times New Roman" panose="02020603050405020304" pitchFamily="18" charset="0"/>
                        </a:rPr>
                        <a:t> – 2 casos)</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3</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0267386"/>
                  </a:ext>
                </a:extLst>
              </a:tr>
              <a:tr h="0">
                <a:tc>
                  <a:txBody>
                    <a:bodyPr/>
                    <a:lstStyle/>
                    <a:p>
                      <a:pPr algn="just">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Total de casos</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52</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1575248"/>
                  </a:ext>
                </a:extLst>
              </a:tr>
            </a:tbl>
          </a:graphicData>
        </a:graphic>
      </p:graphicFrame>
      <p:sp>
        <p:nvSpPr>
          <p:cNvPr id="12" name="Rectangle 3"/>
          <p:cNvSpPr>
            <a:spLocks noChangeArrowheads="1"/>
          </p:cNvSpPr>
          <p:nvPr/>
        </p:nvSpPr>
        <p:spPr bwMode="auto">
          <a:xfrm>
            <a:off x="376933" y="2165613"/>
            <a:ext cx="5163529" cy="861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04704"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b="0" i="0" u="none" strike="noStrike" cap="none" normalizeH="0" baseline="0" dirty="0" smtClean="0" bmk="_Toc531612708">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Tabla 5. Modalidades de soluci</a:t>
            </a:r>
            <a:r>
              <a:rPr kumimoji="0" lang="es-PE" altLang="es-PE" b="0" i="0" u="none" strike="noStrike" cap="none" normalizeH="0" baseline="0" dirty="0" smtClean="0" bmk="_Toc531612708">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ó</a:t>
            </a:r>
            <a:r>
              <a:rPr kumimoji="0" lang="es-PE" altLang="es-PE" b="0" i="0" u="none" strike="noStrike" cap="none" normalizeH="0" baseline="0" dirty="0" smtClean="0" bmk="_Toc531612708">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 por medio utilizado</a:t>
            </a:r>
            <a:endParaRPr kumimoji="0" lang="es-PE" altLang="es-PE" b="1" i="0" u="none" strike="noStrike" cap="none" normalizeH="0" baseline="0" dirty="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altLang="es-PE"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3" name="Tabla 12"/>
          <p:cNvGraphicFramePr>
            <a:graphicFrameLocks noGrp="1"/>
          </p:cNvGraphicFramePr>
          <p:nvPr>
            <p:extLst>
              <p:ext uri="{D42A27DB-BD31-4B8C-83A1-F6EECF244321}">
                <p14:modId xmlns:p14="http://schemas.microsoft.com/office/powerpoint/2010/main" val="304393670"/>
              </p:ext>
            </p:extLst>
          </p:nvPr>
        </p:nvGraphicFramePr>
        <p:xfrm>
          <a:off x="378049" y="5085184"/>
          <a:ext cx="4450048" cy="1354458"/>
        </p:xfrm>
        <a:graphic>
          <a:graphicData uri="http://schemas.openxmlformats.org/drawingml/2006/table">
            <a:tbl>
              <a:tblPr firstRow="1" firstCol="1" bandRow="1">
                <a:tableStyleId>{5C22544A-7EE6-4342-B048-85BDC9FD1C3A}</a:tableStyleId>
              </a:tblPr>
              <a:tblGrid>
                <a:gridCol w="3558294">
                  <a:extLst>
                    <a:ext uri="{9D8B030D-6E8A-4147-A177-3AD203B41FA5}">
                      <a16:colId xmlns:a16="http://schemas.microsoft.com/office/drawing/2014/main" val="1674197042"/>
                    </a:ext>
                  </a:extLst>
                </a:gridCol>
                <a:gridCol w="891754">
                  <a:extLst>
                    <a:ext uri="{9D8B030D-6E8A-4147-A177-3AD203B41FA5}">
                      <a16:colId xmlns:a16="http://schemas.microsoft.com/office/drawing/2014/main" val="3402054790"/>
                    </a:ext>
                  </a:extLst>
                </a:gridCol>
              </a:tblGrid>
              <a:tr h="0">
                <a:tc>
                  <a:txBody>
                    <a:bodyPr/>
                    <a:lstStyle/>
                    <a:p>
                      <a:pPr>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 </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Cantidad</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7204800"/>
                  </a:ext>
                </a:extLst>
              </a:tr>
              <a:tr h="0">
                <a:tc>
                  <a:txBody>
                    <a:bodyPr/>
                    <a:lstStyle/>
                    <a:p>
                      <a:pPr>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Concluido</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45</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6233958"/>
                  </a:ext>
                </a:extLst>
              </a:tr>
              <a:tr h="0">
                <a:tc>
                  <a:txBody>
                    <a:bodyPr/>
                    <a:lstStyle/>
                    <a:p>
                      <a:pPr>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Suspendido</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3</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8204721"/>
                  </a:ext>
                </a:extLst>
              </a:tr>
              <a:tr h="0">
                <a:tc>
                  <a:txBody>
                    <a:bodyPr/>
                    <a:lstStyle/>
                    <a:p>
                      <a:pPr>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Abandonado</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2</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3973801"/>
                  </a:ext>
                </a:extLst>
              </a:tr>
              <a:tr h="0">
                <a:tc>
                  <a:txBody>
                    <a:bodyPr/>
                    <a:lstStyle/>
                    <a:p>
                      <a:pPr>
                        <a:lnSpc>
                          <a:spcPct val="115000"/>
                        </a:lnSpc>
                        <a:spcAft>
                          <a:spcPts val="0"/>
                        </a:spcAft>
                      </a:pPr>
                      <a:r>
                        <a:rPr lang="es-PE" sz="1400" b="0" dirty="0">
                          <a:solidFill>
                            <a:schemeClr val="tx1"/>
                          </a:solidFill>
                          <a:effectLst/>
                          <a:latin typeface="Times New Roman" panose="02020603050405020304" pitchFamily="18" charset="0"/>
                          <a:cs typeface="Times New Roman" panose="02020603050405020304" pitchFamily="18" charset="0"/>
                        </a:rPr>
                        <a:t>Pendientes (sin información)</a:t>
                      </a:r>
                      <a:endParaRPr lang="es-PE"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a:solidFill>
                            <a:schemeClr val="tx1"/>
                          </a:solidFill>
                          <a:effectLst/>
                          <a:latin typeface="Times New Roman" panose="02020603050405020304" pitchFamily="18" charset="0"/>
                          <a:cs typeface="Times New Roman" panose="02020603050405020304" pitchFamily="18" charset="0"/>
                        </a:rPr>
                        <a:t>2</a:t>
                      </a:r>
                      <a:endParaRPr lang="es-PE"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6857907"/>
                  </a:ext>
                </a:extLst>
              </a:tr>
              <a:tr h="53975">
                <a:tc>
                  <a:txBody>
                    <a:bodyPr/>
                    <a:lstStyle/>
                    <a:p>
                      <a:pPr>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Total de casos</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400" dirty="0">
                          <a:solidFill>
                            <a:schemeClr val="tx1"/>
                          </a:solidFill>
                          <a:effectLst/>
                          <a:latin typeface="Times New Roman" panose="02020603050405020304" pitchFamily="18" charset="0"/>
                          <a:cs typeface="Times New Roman" panose="02020603050405020304" pitchFamily="18" charset="0"/>
                        </a:rPr>
                        <a:t>52</a:t>
                      </a:r>
                      <a:endParaRPr lang="es-PE"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3899764"/>
                  </a:ext>
                </a:extLst>
              </a:tr>
            </a:tbl>
          </a:graphicData>
        </a:graphic>
      </p:graphicFrame>
      <p:sp>
        <p:nvSpPr>
          <p:cNvPr id="14" name="Rectangle 4"/>
          <p:cNvSpPr>
            <a:spLocks noChangeArrowheads="1"/>
          </p:cNvSpPr>
          <p:nvPr/>
        </p:nvSpPr>
        <p:spPr bwMode="auto">
          <a:xfrm>
            <a:off x="367830" y="4365104"/>
            <a:ext cx="5022465" cy="861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04704"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b="0" i="0" u="none" strike="noStrike" cap="none" normalizeH="0" baseline="0" dirty="0" smtClean="0" bmk="_Toc531612709">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Tabla 6. Estado de situaci</a:t>
            </a:r>
            <a:r>
              <a:rPr kumimoji="0" lang="es-PE" altLang="es-PE" b="0" i="0" u="none" strike="noStrike" cap="none" normalizeH="0" baseline="0" dirty="0" smtClean="0" bmk="_Toc531612709">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ó</a:t>
            </a:r>
            <a:r>
              <a:rPr kumimoji="0" lang="es-PE" altLang="es-PE" b="0" i="0" u="none" strike="noStrike" cap="none" normalizeH="0" baseline="0" dirty="0" smtClean="0" bmk="_Toc531612709">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 de las consultas y casos</a:t>
            </a:r>
            <a:endParaRPr kumimoji="0" lang="es-PE" altLang="es-PE" b="1" i="0" u="none" strike="noStrike" cap="none" normalizeH="0" baseline="0" dirty="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altLang="es-P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876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917601" cy="836712"/>
          </a:xfrm>
        </p:spPr>
        <p:txBody>
          <a:bodyPr>
            <a:normAutofit/>
          </a:bodyPr>
          <a:lstStyle/>
          <a:p>
            <a:pPr algn="l"/>
            <a:r>
              <a:rPr lang="es-PE" sz="3200" dirty="0" smtClean="0">
                <a:latin typeface="Times New Roman" pitchFamily="18" charset="0"/>
                <a:cs typeface="Times New Roman" pitchFamily="18" charset="0"/>
              </a:rPr>
              <a:t>VII. Descripción de grupos de casos atendidos</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15</a:t>
            </a:fld>
            <a:endParaRPr lang="es-PE"/>
          </a:p>
        </p:txBody>
      </p:sp>
      <p:sp>
        <p:nvSpPr>
          <p:cNvPr id="9" name="1 Título"/>
          <p:cNvSpPr txBox="1">
            <a:spLocks/>
          </p:cNvSpPr>
          <p:nvPr/>
        </p:nvSpPr>
        <p:spPr>
          <a:xfrm>
            <a:off x="-1" y="459503"/>
            <a:ext cx="8917601" cy="8367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PE" sz="2800" dirty="0" smtClean="0">
                <a:latin typeface="Times New Roman" pitchFamily="18" charset="0"/>
                <a:cs typeface="Times New Roman" pitchFamily="18" charset="0"/>
              </a:rPr>
              <a:t>1. Asesorías y consultas</a:t>
            </a:r>
            <a:endParaRPr lang="es-PE" sz="2800" dirty="0"/>
          </a:p>
        </p:txBody>
      </p:sp>
      <p:graphicFrame>
        <p:nvGraphicFramePr>
          <p:cNvPr id="3" name="Tabla 2"/>
          <p:cNvGraphicFramePr>
            <a:graphicFrameLocks noGrp="1"/>
          </p:cNvGraphicFramePr>
          <p:nvPr>
            <p:extLst>
              <p:ext uri="{D42A27DB-BD31-4B8C-83A1-F6EECF244321}">
                <p14:modId xmlns:p14="http://schemas.microsoft.com/office/powerpoint/2010/main" val="3313762767"/>
              </p:ext>
            </p:extLst>
          </p:nvPr>
        </p:nvGraphicFramePr>
        <p:xfrm>
          <a:off x="107504" y="1196755"/>
          <a:ext cx="8928992" cy="5544454"/>
        </p:xfrm>
        <a:graphic>
          <a:graphicData uri="http://schemas.openxmlformats.org/drawingml/2006/table">
            <a:tbl>
              <a:tblPr firstRow="1" firstCol="1" bandRow="1">
                <a:tableStyleId>{5C22544A-7EE6-4342-B048-85BDC9FD1C3A}</a:tableStyleId>
              </a:tblPr>
              <a:tblGrid>
                <a:gridCol w="239214">
                  <a:extLst>
                    <a:ext uri="{9D8B030D-6E8A-4147-A177-3AD203B41FA5}">
                      <a16:colId xmlns:a16="http://schemas.microsoft.com/office/drawing/2014/main" val="3036446875"/>
                    </a:ext>
                  </a:extLst>
                </a:gridCol>
                <a:gridCol w="4552357">
                  <a:extLst>
                    <a:ext uri="{9D8B030D-6E8A-4147-A177-3AD203B41FA5}">
                      <a16:colId xmlns:a16="http://schemas.microsoft.com/office/drawing/2014/main" val="2158077385"/>
                    </a:ext>
                  </a:extLst>
                </a:gridCol>
                <a:gridCol w="4137421">
                  <a:extLst>
                    <a:ext uri="{9D8B030D-6E8A-4147-A177-3AD203B41FA5}">
                      <a16:colId xmlns:a16="http://schemas.microsoft.com/office/drawing/2014/main" val="1363334611"/>
                    </a:ext>
                  </a:extLst>
                </a:gridCol>
              </a:tblGrid>
              <a:tr h="169458">
                <a:tc>
                  <a:txBody>
                    <a:bodyPr/>
                    <a:lstStyle/>
                    <a:p>
                      <a:pPr algn="ctr">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Tema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Respuesta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0092637"/>
                  </a:ext>
                </a:extLst>
              </a:tr>
              <a:tr h="393171">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1</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Estudiante que se queja por haber sido dado de baja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estudia el caso, no hay lugar a reclamo pero se le concerta una reunión con el decano para analizar otras opciones. Derecho a ser escuchado</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17698"/>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2</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Profesor solicita se explore la posibilidad de que la Universidad del Pacífico amplíe el retiro hasta los 75 años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analiza la situación de acuerdo al reglamento; sin embargo el profesor suspende su solicitud</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303673"/>
                  </a:ext>
                </a:extLst>
              </a:tr>
              <a:tr h="196586">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3</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Profesor solicita enlace con Defensor Universitario del Consorcio de Universidades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realizó vinculación</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5899881"/>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4</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Defensor Universitario de la PUCP solicita información sobre estudiante problemático que molesta a estudiantes de esa universidad</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investiga en la SAR, el estudiante no es de la Universidad del Pacífico y se informa a la PUCP</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276003"/>
                  </a:ext>
                </a:extLst>
              </a:tr>
              <a:tr h="393171">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5</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Estudiante se queja por bulling ocurrido hace dos años atrás</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recomienda a estudiantes superar el problema. Se contacta con psicólogo de Bienestar y Desarrollo Estudiantil (no asiste)</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296131"/>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6</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Estudiante se siente inseguro por falta de  privacidad de su información</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le recomienda retirarse de redes sociales. No hay retroalimentación del estudiante</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3285650"/>
                  </a:ext>
                </a:extLst>
              </a:tr>
              <a:tr h="196586">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7</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Estudiante reclama por resultados de exámenes</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le informa cuál es el procedimiento regular según Reglamento</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985031"/>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8</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Estudiante de maestría dado de baja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coordinó reunión con Director Académico de la Maestría. Se le preparó respuesta recordándole reglamento</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0400574"/>
                  </a:ext>
                </a:extLst>
              </a:tr>
              <a:tr h="393171">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9</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Estudiante solicita asesoramiento por retiro de ciclo extemporáneo (razones psicológicas)</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asesora al estudiante, se evalúan opciones con SAR y Facultad. Se le apoya en preparación de caso ante autoridades</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0860527"/>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10</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Profesor se queja sobre criterios subjetivos utilizados para el proceso de </a:t>
                      </a:r>
                      <a:r>
                        <a:rPr lang="es-PE" sz="1000" dirty="0" err="1">
                          <a:solidFill>
                            <a:schemeClr val="tx1"/>
                          </a:solidFill>
                          <a:effectLst/>
                          <a:latin typeface="Times New Roman" panose="02020603050405020304" pitchFamily="18" charset="0"/>
                          <a:cs typeface="Times New Roman" panose="02020603050405020304" pitchFamily="18" charset="0"/>
                        </a:rPr>
                        <a:t>ordinarización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toma nota, pero el profesor solicita suspensión en la intervención de la Defensoría Universitaria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2840107"/>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11</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Queja de persona externa sobre comportamiento de estudiante fuera de la Universidad del Pacífico</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le envía reglamento respectivo. El quejoso no insiste en el tema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7412177"/>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12</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Estudiante de último año acusado de plagio en trabajo que solicita asesoramiento</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Estudiante reconocer error, se le asesora en comunicación a Vicerrector e intervención en Consejo Académico</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281186"/>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13</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Defensora Universitaria de ESAN solicita ejemplos de intervención ante ciberbulling</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Se le remite información sobre cómo se atendió el caso de </a:t>
                      </a:r>
                      <a:r>
                        <a:rPr lang="es-PE" sz="1000" dirty="0" err="1">
                          <a:solidFill>
                            <a:schemeClr val="tx1"/>
                          </a:solidFill>
                          <a:effectLst/>
                          <a:latin typeface="Times New Roman" panose="02020603050405020304" pitchFamily="18" charset="0"/>
                          <a:cs typeface="Times New Roman" panose="02020603050405020304" pitchFamily="18" charset="0"/>
                        </a:rPr>
                        <a:t>ciberbulling</a:t>
                      </a:r>
                      <a:r>
                        <a:rPr lang="es-PE" sz="1000" dirty="0">
                          <a:solidFill>
                            <a:schemeClr val="tx1"/>
                          </a:solidFill>
                          <a:effectLst/>
                          <a:latin typeface="Times New Roman" panose="02020603050405020304" pitchFamily="18" charset="0"/>
                          <a:cs typeface="Times New Roman" panose="02020603050405020304" pitchFamily="18" charset="0"/>
                        </a:rPr>
                        <a:t> y a través de redes sociales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7167174"/>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14</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Estudiante sancionada por plagio por Consejo Académico y Tribunal de Honor</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Se consulta a área pertinente, se le informa canales de comunicación y se </a:t>
                      </a:r>
                      <a:r>
                        <a:rPr lang="es-PE" sz="1000" dirty="0" err="1">
                          <a:solidFill>
                            <a:schemeClr val="tx1"/>
                          </a:solidFill>
                          <a:effectLst/>
                          <a:latin typeface="Times New Roman" panose="02020603050405020304" pitchFamily="18" charset="0"/>
                          <a:cs typeface="Times New Roman" panose="02020603050405020304" pitchFamily="18" charset="0"/>
                        </a:rPr>
                        <a:t>concerta</a:t>
                      </a:r>
                      <a:r>
                        <a:rPr lang="es-PE" sz="1000" dirty="0">
                          <a:solidFill>
                            <a:schemeClr val="tx1"/>
                          </a:solidFill>
                          <a:effectLst/>
                          <a:latin typeface="Times New Roman" panose="02020603050405020304" pitchFamily="18" charset="0"/>
                          <a:cs typeface="Times New Roman" panose="02020603050405020304" pitchFamily="18" charset="0"/>
                        </a:rPr>
                        <a:t> cita para que evalúe opciones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0545166"/>
                  </a:ext>
                </a:extLst>
              </a:tr>
              <a:tr h="340914">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15</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Defensoría Universitaria de universidad externa solicita información sobre actividades preventivas en Universidad del Pacífico</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Se le remite la información solicitada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3460415"/>
                  </a:ext>
                </a:extLst>
              </a:tr>
              <a:tr h="393171">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16</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Estudiante extranjero sancionado por mal comportamiento</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Se le remite los reglamentos respectivos: Estudiantes no regulares y Reglamento ORI. Se le vincula nuevamente con la ORI</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1569" marR="31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9678513"/>
                  </a:ext>
                </a:extLst>
              </a:tr>
            </a:tbl>
          </a:graphicData>
        </a:graphic>
      </p:graphicFrame>
    </p:spTree>
    <p:extLst>
      <p:ext uri="{BB962C8B-B14F-4D97-AF65-F5344CB8AC3E}">
        <p14:creationId xmlns:p14="http://schemas.microsoft.com/office/powerpoint/2010/main" val="1932173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917601" cy="836712"/>
          </a:xfrm>
        </p:spPr>
        <p:txBody>
          <a:bodyPr>
            <a:normAutofit/>
          </a:bodyPr>
          <a:lstStyle/>
          <a:p>
            <a:pPr algn="l"/>
            <a:r>
              <a:rPr lang="es-PE" sz="3200" dirty="0" smtClean="0">
                <a:latin typeface="Times New Roman" pitchFamily="18" charset="0"/>
                <a:cs typeface="Times New Roman" pitchFamily="18" charset="0"/>
              </a:rPr>
              <a:t>2. Negociación entre partes involucradas</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16</a:t>
            </a:fld>
            <a:endParaRPr lang="es-PE"/>
          </a:p>
        </p:txBody>
      </p:sp>
      <p:graphicFrame>
        <p:nvGraphicFramePr>
          <p:cNvPr id="5" name="Tabla 4"/>
          <p:cNvGraphicFramePr>
            <a:graphicFrameLocks noGrp="1"/>
          </p:cNvGraphicFramePr>
          <p:nvPr>
            <p:extLst>
              <p:ext uri="{D42A27DB-BD31-4B8C-83A1-F6EECF244321}">
                <p14:modId xmlns:p14="http://schemas.microsoft.com/office/powerpoint/2010/main" val="586221134"/>
              </p:ext>
            </p:extLst>
          </p:nvPr>
        </p:nvGraphicFramePr>
        <p:xfrm>
          <a:off x="107504" y="764704"/>
          <a:ext cx="8928992" cy="5877736"/>
        </p:xfrm>
        <a:graphic>
          <a:graphicData uri="http://schemas.openxmlformats.org/drawingml/2006/table">
            <a:tbl>
              <a:tblPr firstRow="1" firstCol="1" bandRow="1">
                <a:tableStyleId>{5C22544A-7EE6-4342-B048-85BDC9FD1C3A}</a:tableStyleId>
              </a:tblPr>
              <a:tblGrid>
                <a:gridCol w="288032">
                  <a:extLst>
                    <a:ext uri="{9D8B030D-6E8A-4147-A177-3AD203B41FA5}">
                      <a16:colId xmlns:a16="http://schemas.microsoft.com/office/drawing/2014/main" val="3711375063"/>
                    </a:ext>
                  </a:extLst>
                </a:gridCol>
                <a:gridCol w="4248472">
                  <a:extLst>
                    <a:ext uri="{9D8B030D-6E8A-4147-A177-3AD203B41FA5}">
                      <a16:colId xmlns:a16="http://schemas.microsoft.com/office/drawing/2014/main" val="803517215"/>
                    </a:ext>
                  </a:extLst>
                </a:gridCol>
                <a:gridCol w="4392488">
                  <a:extLst>
                    <a:ext uri="{9D8B030D-6E8A-4147-A177-3AD203B41FA5}">
                      <a16:colId xmlns:a16="http://schemas.microsoft.com/office/drawing/2014/main" val="2709403262"/>
                    </a:ext>
                  </a:extLst>
                </a:gridCol>
              </a:tblGrid>
              <a:tr h="174093">
                <a:tc>
                  <a:txBody>
                    <a:bodyPr/>
                    <a:lstStyle/>
                    <a:p>
                      <a:pPr algn="ctr">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N°</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Tema</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Respuesta</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597833"/>
                  </a:ext>
                </a:extLst>
              </a:tr>
              <a:tr h="368731">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1</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Estudiante dado de baja en razón a que el sistema no incorporó notas de curso de verano</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Intercambio de información entre partes promovió se detecte el error en el sistema. Estudiante fue reincorporado</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4446803"/>
                  </a:ext>
                </a:extLst>
              </a:tr>
              <a:tr h="231496">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2</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Problema de pago no registrados de estudiantes</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El caso se resolvió favorablemente</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1465747"/>
                  </a:ext>
                </a:extLst>
              </a:tr>
              <a:tr h="363333">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3</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Problemas de matrícula de diversos estudiantes</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Se coordinó con el Director del SAR que apoyó a estudiantes en todos los casos. En un caso se violó reglamento</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8406080"/>
                  </a:ext>
                </a:extLst>
              </a:tr>
              <a:tr h="368731">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4</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Solicitud de egresada sobre un retiro extemporáneo (se redujo su promedio)</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Con SAR se negó la solicitud. Su antigüedad es de 10 años</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046503"/>
                  </a:ext>
                </a:extLst>
              </a:tr>
              <a:tr h="231496">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5</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Quejas de estudiantes deportistas en Preboste</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Se inició conciliación </a:t>
                      </a:r>
                      <a:r>
                        <a:rPr lang="es-PE" sz="1100" dirty="0" smtClean="0">
                          <a:solidFill>
                            <a:schemeClr val="tx1"/>
                          </a:solidFill>
                          <a:effectLst/>
                          <a:latin typeface="Times New Roman" panose="02020603050405020304" pitchFamily="18" charset="0"/>
                          <a:cs typeface="Times New Roman" panose="02020603050405020304" pitchFamily="18" charset="0"/>
                        </a:rPr>
                        <a:t>con la DFE pero </a:t>
                      </a:r>
                      <a:r>
                        <a:rPr lang="es-PE" sz="1100" dirty="0">
                          <a:solidFill>
                            <a:schemeClr val="tx1"/>
                          </a:solidFill>
                          <a:effectLst/>
                          <a:latin typeface="Times New Roman" panose="02020603050405020304" pitchFamily="18" charset="0"/>
                          <a:cs typeface="Times New Roman" panose="02020603050405020304" pitchFamily="18" charset="0"/>
                        </a:rPr>
                        <a:t>estudiantes no continuaron el caso</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3397479"/>
                  </a:ext>
                </a:extLst>
              </a:tr>
              <a:tr h="363333">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6</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Quejas de estudiantes sobre el desempeño de un profesor (dos casos)</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Se contactó con el Jefe de Departamento Académico respectivo y al Director Académico de Postgrado</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8663022"/>
                  </a:ext>
                </a:extLst>
              </a:tr>
              <a:tr h="363333">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7</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Queja sobre evaluación en concurso universitario internacional</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Se gestionó queja con la contraparte de la Facultad respectiva. Sin embargo, el resultado no se modificó</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7948061"/>
                  </a:ext>
                </a:extLst>
              </a:tr>
              <a:tr h="578740">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8</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Queja de egresada sobre pagos presuntamente realizados a la Universidad del Pacífico</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Se gestionó con área administrativa  y tesorería general. No existen esos recursos en la universidad. Se comunicó el tema a la quejosa con recomendaciones específicas</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7750193"/>
                  </a:ext>
                </a:extLst>
              </a:tr>
              <a:tr h="363333">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9</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Quejas del personal de seguridad Liderman</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Se habló con el Gerente General de la Universidad del Pacífico y se preparó una Resolución </a:t>
                      </a:r>
                      <a:r>
                        <a:rPr lang="es-PE" sz="1100" dirty="0" err="1" smtClean="0">
                          <a:solidFill>
                            <a:schemeClr val="tx1"/>
                          </a:solidFill>
                          <a:effectLst/>
                          <a:latin typeface="Times New Roman" panose="02020603050405020304" pitchFamily="18" charset="0"/>
                          <a:cs typeface="Times New Roman" panose="02020603050405020304" pitchFamily="18" charset="0"/>
                        </a:rPr>
                        <a:t>Defensorial</a:t>
                      </a:r>
                      <a:r>
                        <a:rPr lang="es-PE" sz="1100" dirty="0" smtClean="0">
                          <a:solidFill>
                            <a:schemeClr val="tx1"/>
                          </a:solidFill>
                          <a:effectLst/>
                          <a:latin typeface="Times New Roman" panose="02020603050405020304" pitchFamily="18" charset="0"/>
                          <a:cs typeface="Times New Roman" panose="02020603050405020304" pitchFamily="18" charset="0"/>
                        </a:rPr>
                        <a:t> sobre el tema</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7307956"/>
                  </a:ext>
                </a:extLst>
              </a:tr>
              <a:tr h="462993">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10</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Estudiante se queja de maltrato por parte de profesora</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Se coordinó con el Jefe del Departamento Académico respectivo (tomó nota). Este habló con profesora pero la opinión es que no existe tal situación</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9926369"/>
                  </a:ext>
                </a:extLst>
              </a:tr>
              <a:tr h="368731">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11</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Estudiante solicita ante problema de equipo de trabajo plazo adicional ante negativa del titular del curso</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Se coordinó reunión del estudiante con el Decano respectivo (aplicación de reglamento)</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686123"/>
                  </a:ext>
                </a:extLst>
              </a:tr>
              <a:tr h="462993">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12</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Estudiante agraviado en Confesiones UP, otra estudiante agraviada en otra red social UP</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Se envía mensaje recordatorio que es publicado por Confesiones UP. Se envió texto para que se publique en dicho grupo de Facebook</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9526030"/>
                  </a:ext>
                </a:extLst>
              </a:tr>
              <a:tr h="552572">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13</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Queja sobre la negativa de un profesor de revisar un reclamo de examen parcial (curso compartido)</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Se coordinó con SAR para que profesor revise reclamo. Al final, no lo atendió debidamente y la revisión estuvo a cargo del profesor </a:t>
                      </a:r>
                      <a:r>
                        <a:rPr lang="es-PE" sz="1100" dirty="0" err="1" smtClean="0">
                          <a:solidFill>
                            <a:schemeClr val="tx1"/>
                          </a:solidFill>
                          <a:effectLst/>
                          <a:latin typeface="Times New Roman" panose="02020603050405020304" pitchFamily="18" charset="0"/>
                          <a:cs typeface="Times New Roman" panose="02020603050405020304" pitchFamily="18" charset="0"/>
                        </a:rPr>
                        <a:t>coresponsable</a:t>
                      </a:r>
                      <a:r>
                        <a:rPr lang="es-PE" sz="1100" dirty="0" smtClean="0">
                          <a:solidFill>
                            <a:schemeClr val="tx1"/>
                          </a:solidFill>
                          <a:effectLst/>
                          <a:latin typeface="Times New Roman" panose="02020603050405020304" pitchFamily="18" charset="0"/>
                          <a:cs typeface="Times New Roman" panose="02020603050405020304" pitchFamily="18" charset="0"/>
                        </a:rPr>
                        <a:t> </a:t>
                      </a:r>
                      <a:r>
                        <a:rPr lang="es-PE" sz="1100" dirty="0">
                          <a:solidFill>
                            <a:schemeClr val="tx1"/>
                          </a:solidFill>
                          <a:effectLst/>
                          <a:latin typeface="Times New Roman" panose="02020603050405020304" pitchFamily="18" charset="0"/>
                          <a:cs typeface="Times New Roman" panose="02020603050405020304" pitchFamily="18" charset="0"/>
                        </a:rPr>
                        <a:t>del curso</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7207592"/>
                  </a:ext>
                </a:extLst>
              </a:tr>
              <a:tr h="578740">
                <a:tc>
                  <a:txBody>
                    <a:bodyPr/>
                    <a:lstStyle/>
                    <a:p>
                      <a:pPr algn="ctr">
                        <a:lnSpc>
                          <a:spcPct val="115000"/>
                        </a:lnSpc>
                        <a:spcAft>
                          <a:spcPts val="0"/>
                        </a:spcAft>
                      </a:pPr>
                      <a:r>
                        <a:rPr lang="es-PE" sz="1100">
                          <a:solidFill>
                            <a:schemeClr val="tx1"/>
                          </a:solidFill>
                          <a:effectLst/>
                          <a:latin typeface="Times New Roman" panose="02020603050405020304" pitchFamily="18" charset="0"/>
                          <a:cs typeface="Times New Roman" panose="02020603050405020304" pitchFamily="18" charset="0"/>
                        </a:rPr>
                        <a:t>14</a:t>
                      </a:r>
                      <a:endParaRPr lang="es-PE"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Quejas de estudiante a expresiones “machistas” y ofensivas en dos cursos de Departamentos Académicos diferentes</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100" dirty="0">
                          <a:solidFill>
                            <a:schemeClr val="tx1"/>
                          </a:solidFill>
                          <a:effectLst/>
                          <a:latin typeface="Times New Roman" panose="02020603050405020304" pitchFamily="18" charset="0"/>
                          <a:cs typeface="Times New Roman" panose="02020603050405020304" pitchFamily="18" charset="0"/>
                        </a:rPr>
                        <a:t>Se coordinó con los Jefes de Departamento Académicos respectivos, quienes hablaron con los profesores respectivos. En ambos casos </a:t>
                      </a:r>
                      <a:r>
                        <a:rPr lang="es-PE" sz="1100" dirty="0" smtClean="0">
                          <a:solidFill>
                            <a:schemeClr val="tx1"/>
                          </a:solidFill>
                          <a:effectLst/>
                          <a:latin typeface="Times New Roman" panose="02020603050405020304" pitchFamily="18" charset="0"/>
                          <a:cs typeface="Times New Roman" panose="02020603050405020304" pitchFamily="18" charset="0"/>
                        </a:rPr>
                        <a:t>el</a:t>
                      </a:r>
                      <a:r>
                        <a:rPr lang="es-PE" sz="1100" baseline="0" dirty="0" smtClean="0">
                          <a:solidFill>
                            <a:schemeClr val="tx1"/>
                          </a:solidFill>
                          <a:effectLst/>
                          <a:latin typeface="Times New Roman" panose="02020603050405020304" pitchFamily="18" charset="0"/>
                          <a:cs typeface="Times New Roman" panose="02020603050405020304" pitchFamily="18" charset="0"/>
                        </a:rPr>
                        <a:t> maestro</a:t>
                      </a:r>
                      <a:r>
                        <a:rPr lang="es-PE" sz="1100" dirty="0" smtClean="0">
                          <a:solidFill>
                            <a:schemeClr val="tx1"/>
                          </a:solidFill>
                          <a:effectLst/>
                          <a:latin typeface="Times New Roman" panose="02020603050405020304" pitchFamily="18" charset="0"/>
                          <a:cs typeface="Times New Roman" panose="02020603050405020304" pitchFamily="18" charset="0"/>
                        </a:rPr>
                        <a:t> </a:t>
                      </a:r>
                      <a:r>
                        <a:rPr lang="es-PE" sz="1100" dirty="0">
                          <a:solidFill>
                            <a:schemeClr val="tx1"/>
                          </a:solidFill>
                          <a:effectLst/>
                          <a:latin typeface="Times New Roman" panose="02020603050405020304" pitchFamily="18" charset="0"/>
                          <a:cs typeface="Times New Roman" panose="02020603050405020304" pitchFamily="18" charset="0"/>
                        </a:rPr>
                        <a:t>pidió disculpas al salón de clases</a:t>
                      </a:r>
                      <a:endParaRPr lang="es-PE"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9529068"/>
                  </a:ext>
                </a:extLst>
              </a:tr>
            </a:tbl>
          </a:graphicData>
        </a:graphic>
      </p:graphicFrame>
    </p:spTree>
    <p:extLst>
      <p:ext uri="{BB962C8B-B14F-4D97-AF65-F5344CB8AC3E}">
        <p14:creationId xmlns:p14="http://schemas.microsoft.com/office/powerpoint/2010/main" val="498896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917601" cy="836712"/>
          </a:xfrm>
        </p:spPr>
        <p:txBody>
          <a:bodyPr>
            <a:normAutofit/>
          </a:bodyPr>
          <a:lstStyle/>
          <a:p>
            <a:pPr algn="l"/>
            <a:r>
              <a:rPr lang="es-PE" sz="3200" dirty="0" smtClean="0">
                <a:latin typeface="Times New Roman" pitchFamily="18" charset="0"/>
                <a:cs typeface="Times New Roman" pitchFamily="18" charset="0"/>
              </a:rPr>
              <a:t>2. Negociación entre partes involucradas</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17</a:t>
            </a:fld>
            <a:endParaRPr lang="es-PE"/>
          </a:p>
        </p:txBody>
      </p:sp>
      <p:graphicFrame>
        <p:nvGraphicFramePr>
          <p:cNvPr id="5" name="Tabla 4"/>
          <p:cNvGraphicFramePr>
            <a:graphicFrameLocks noGrp="1"/>
          </p:cNvGraphicFramePr>
          <p:nvPr>
            <p:extLst>
              <p:ext uri="{D42A27DB-BD31-4B8C-83A1-F6EECF244321}">
                <p14:modId xmlns:p14="http://schemas.microsoft.com/office/powerpoint/2010/main" val="2994642617"/>
              </p:ext>
            </p:extLst>
          </p:nvPr>
        </p:nvGraphicFramePr>
        <p:xfrm>
          <a:off x="107504" y="836712"/>
          <a:ext cx="8928992" cy="5902978"/>
        </p:xfrm>
        <a:graphic>
          <a:graphicData uri="http://schemas.openxmlformats.org/drawingml/2006/table">
            <a:tbl>
              <a:tblPr firstRow="1" firstCol="1" bandRow="1">
                <a:tableStyleId>{5C22544A-7EE6-4342-B048-85BDC9FD1C3A}</a:tableStyleId>
              </a:tblPr>
              <a:tblGrid>
                <a:gridCol w="432048">
                  <a:extLst>
                    <a:ext uri="{9D8B030D-6E8A-4147-A177-3AD203B41FA5}">
                      <a16:colId xmlns:a16="http://schemas.microsoft.com/office/drawing/2014/main" val="3711375063"/>
                    </a:ext>
                  </a:extLst>
                </a:gridCol>
                <a:gridCol w="4104456">
                  <a:extLst>
                    <a:ext uri="{9D8B030D-6E8A-4147-A177-3AD203B41FA5}">
                      <a16:colId xmlns:a16="http://schemas.microsoft.com/office/drawing/2014/main" val="803517215"/>
                    </a:ext>
                  </a:extLst>
                </a:gridCol>
                <a:gridCol w="4392488">
                  <a:extLst>
                    <a:ext uri="{9D8B030D-6E8A-4147-A177-3AD203B41FA5}">
                      <a16:colId xmlns:a16="http://schemas.microsoft.com/office/drawing/2014/main" val="2709403262"/>
                    </a:ext>
                  </a:extLst>
                </a:gridCol>
              </a:tblGrid>
              <a:tr h="187077">
                <a:tc>
                  <a:txBody>
                    <a:bodyPr/>
                    <a:lstStyle/>
                    <a:p>
                      <a:pPr algn="ctr">
                        <a:lnSpc>
                          <a:spcPct val="115000"/>
                        </a:lnSpc>
                        <a:spcAft>
                          <a:spcPts val="0"/>
                        </a:spcAft>
                      </a:pPr>
                      <a:r>
                        <a:rPr lang="es-PE" sz="1200" dirty="0">
                          <a:solidFill>
                            <a:schemeClr val="tx1"/>
                          </a:solidFill>
                          <a:effectLst/>
                          <a:latin typeface="Times New Roman" panose="02020603050405020304" pitchFamily="18" charset="0"/>
                          <a:cs typeface="Times New Roman" panose="02020603050405020304" pitchFamily="18" charset="0"/>
                        </a:rPr>
                        <a:t>N°</a:t>
                      </a:r>
                      <a:endPar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200">
                          <a:solidFill>
                            <a:schemeClr val="tx1"/>
                          </a:solidFill>
                          <a:effectLst/>
                          <a:latin typeface="Times New Roman" panose="02020603050405020304" pitchFamily="18" charset="0"/>
                          <a:cs typeface="Times New Roman" panose="02020603050405020304" pitchFamily="18" charset="0"/>
                        </a:rPr>
                        <a:t>Tema</a:t>
                      </a:r>
                      <a:endPar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200">
                          <a:solidFill>
                            <a:schemeClr val="tx1"/>
                          </a:solidFill>
                          <a:effectLst/>
                          <a:latin typeface="Times New Roman" panose="02020603050405020304" pitchFamily="18" charset="0"/>
                          <a:cs typeface="Times New Roman" panose="02020603050405020304" pitchFamily="18" charset="0"/>
                        </a:rPr>
                        <a:t>Respuesta</a:t>
                      </a:r>
                      <a:endPar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56" marR="342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9597833"/>
                  </a:ext>
                </a:extLst>
              </a:tr>
              <a:tr h="374155">
                <a:tc>
                  <a:txBody>
                    <a:bodyPr/>
                    <a:lstStyle/>
                    <a:p>
                      <a:pPr algn="ctr">
                        <a:lnSpc>
                          <a:spcPct val="115000"/>
                        </a:lnSpc>
                        <a:spcAft>
                          <a:spcPts val="0"/>
                        </a:spcAft>
                      </a:pPr>
                      <a:r>
                        <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Quejas de estudiante ante amenazas e insultos de compañeros de estudio</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 ambos casos se comunicó sobre vía formal, pero acordaron que era suficiente un simple recordatorio del Reglamento de Buena Conducta de Estudiantes. Lo anterior, luego de evaluar expedientes académicos</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4446803"/>
                  </a:ext>
                </a:extLst>
              </a:tr>
              <a:tr h="228852">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16</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Quejas de estudiantes sobre ampliación de cupos a curso</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 coordinó con el Jefe de Departamento Académico respectivo y director del SAR</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1465747"/>
                  </a:ext>
                </a:extLst>
              </a:tr>
              <a:tr h="374155">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17</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Quejas de estudiante de Maestría dado de baja con asuntos cuestionables</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 coordinó con Directora de Maestría quien atendió el asunto y le planteó alternativas luego de diversas evaluaciones</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8406080"/>
                  </a:ext>
                </a:extLst>
              </a:tr>
              <a:tr h="374155">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18</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Diversas quejas sobre contenido de un curso de Maestría</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 contactó con Director Académico quien se reunió con todos los estudiantes del curso</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046503"/>
                  </a:ext>
                </a:extLst>
              </a:tr>
              <a:tr h="228852">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19</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Quejas de estudiante/egresada sobre contenidos cuestionables de la revista Boceto (sobre funciones de JP)</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 habló con responsables de la revista y artículo, quienes publicaron nota aclaratoria en el Facebook de la revista</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3397479"/>
                  </a:ext>
                </a:extLst>
              </a:tr>
              <a:tr h="374155">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Agravios de autoridad (Jefe de Departamento) a personal administrativo</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Intervención ante todas las partes. Se acordó envío recordatorio sobre buen comportamiento</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8663022"/>
                  </a:ext>
                </a:extLst>
              </a:tr>
              <a:tr h="374155">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21</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Estudiante que solicita reconsideración de retiro extemporáneo por problemas psiquiátricos</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 emite Resolución </a:t>
                      </a:r>
                      <a:r>
                        <a:rPr lang="es-PE"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Defensorial</a:t>
                      </a:r>
                      <a:r>
                        <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sobre protocolo para este tipo de casos. Asimismo, se </a:t>
                      </a:r>
                      <a:r>
                        <a:rPr lang="es-PE"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emitió </a:t>
                      </a:r>
                      <a:r>
                        <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opinión humanitaria al Decano de la Facultad</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7948061"/>
                  </a:ext>
                </a:extLst>
              </a:tr>
              <a:tr h="572129">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22</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Quejas de estudiantes ante inadecuado comportamiento de personal de Liderman</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 revisó asunto con área de seguridad de la Universidad del Pacífico</a:t>
                      </a:r>
                      <a:r>
                        <a:rPr lang="es-PE"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Efectivamente hubo excesos del personal de </a:t>
                      </a:r>
                      <a:r>
                        <a:rPr lang="es-PE" sz="1200" dirty="0" err="1"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Liderman</a:t>
                      </a:r>
                      <a:r>
                        <a:rPr lang="es-PE"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 empresa planteó </a:t>
                      </a:r>
                      <a:r>
                        <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disculpas pero también aclaración formal a estudiantes</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7750193"/>
                  </a:ext>
                </a:extLst>
              </a:tr>
              <a:tr h="374155">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Quejas de profesora sobre estudiante extranjero</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 opinó sobre el tema. Finalmente ORI intervino</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7307956"/>
                  </a:ext>
                </a:extLst>
              </a:tr>
              <a:tr h="457704">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24</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Quejas sobre proceso electoral CEUP 2018</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 asesoró a estudiantes. Sin embargo, Comité Electoral no respondió a nuestra comunicación. Se debe proponer mejoras al reglamento respectivo</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9926369"/>
                  </a:ext>
                </a:extLst>
              </a:tr>
              <a:tr h="374155">
                <a:tc>
                  <a:txBody>
                    <a:bodyPr/>
                    <a:lstStyle/>
                    <a:p>
                      <a:pPr algn="ctr">
                        <a:lnSpc>
                          <a:spcPct val="115000"/>
                        </a:lnSpc>
                        <a:spcAft>
                          <a:spcPts val="0"/>
                        </a:spcAft>
                      </a:pPr>
                      <a:r>
                        <a:rPr lang="es-PE"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es-PE"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Quejas de organización estudiantil por decisión de Dirección de Formación </a:t>
                      </a:r>
                      <a:r>
                        <a:rPr lang="es-PE"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Extraacadémica </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Gestiones de coordinación con DFE y Emprende UP. Se </a:t>
                      </a:r>
                      <a:r>
                        <a:rPr lang="es-PE"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llegó</a:t>
                      </a:r>
                      <a:r>
                        <a:rPr lang="es-PE" sz="12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PE" sz="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s-PE"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resultado positivo con Emprende UP</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686123"/>
                  </a:ext>
                </a:extLst>
              </a:tr>
            </a:tbl>
          </a:graphicData>
        </a:graphic>
      </p:graphicFrame>
    </p:spTree>
    <p:extLst>
      <p:ext uri="{BB962C8B-B14F-4D97-AF65-F5344CB8AC3E}">
        <p14:creationId xmlns:p14="http://schemas.microsoft.com/office/powerpoint/2010/main" val="2962510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68760"/>
          </a:xfrm>
        </p:spPr>
        <p:txBody>
          <a:bodyPr>
            <a:normAutofit/>
          </a:bodyPr>
          <a:lstStyle/>
          <a:p>
            <a:pPr algn="l"/>
            <a:r>
              <a:rPr lang="es-PE" sz="3200" dirty="0" smtClean="0">
                <a:latin typeface="Times New Roman" pitchFamily="18" charset="0"/>
                <a:cs typeface="Times New Roman" pitchFamily="18" charset="0"/>
              </a:rPr>
              <a:t>VIII. Estado de situación Recomendaciones </a:t>
            </a:r>
            <a:r>
              <a:rPr lang="es-PE" sz="3200" dirty="0" err="1" smtClean="0">
                <a:latin typeface="Times New Roman" pitchFamily="18" charset="0"/>
                <a:cs typeface="Times New Roman" pitchFamily="18" charset="0"/>
              </a:rPr>
              <a:t>Defensoriales</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18</a:t>
            </a:fld>
            <a:endParaRPr lang="es-PE"/>
          </a:p>
        </p:txBody>
      </p:sp>
      <p:graphicFrame>
        <p:nvGraphicFramePr>
          <p:cNvPr id="3" name="Tabla 2"/>
          <p:cNvGraphicFramePr>
            <a:graphicFrameLocks noGrp="1"/>
          </p:cNvGraphicFramePr>
          <p:nvPr>
            <p:extLst>
              <p:ext uri="{D42A27DB-BD31-4B8C-83A1-F6EECF244321}">
                <p14:modId xmlns:p14="http://schemas.microsoft.com/office/powerpoint/2010/main" val="114559542"/>
              </p:ext>
            </p:extLst>
          </p:nvPr>
        </p:nvGraphicFramePr>
        <p:xfrm>
          <a:off x="107504" y="1181892"/>
          <a:ext cx="8928992" cy="5599131"/>
        </p:xfrm>
        <a:graphic>
          <a:graphicData uri="http://schemas.openxmlformats.org/drawingml/2006/table">
            <a:tbl>
              <a:tblPr firstRow="1" firstCol="1" bandRow="1">
                <a:tableStyleId>{5C22544A-7EE6-4342-B048-85BDC9FD1C3A}</a:tableStyleId>
              </a:tblPr>
              <a:tblGrid>
                <a:gridCol w="368966">
                  <a:extLst>
                    <a:ext uri="{9D8B030D-6E8A-4147-A177-3AD203B41FA5}">
                      <a16:colId xmlns:a16="http://schemas.microsoft.com/office/drawing/2014/main" val="2904854760"/>
                    </a:ext>
                  </a:extLst>
                </a:gridCol>
                <a:gridCol w="885520">
                  <a:extLst>
                    <a:ext uri="{9D8B030D-6E8A-4147-A177-3AD203B41FA5}">
                      <a16:colId xmlns:a16="http://schemas.microsoft.com/office/drawing/2014/main" val="1211642017"/>
                    </a:ext>
                  </a:extLst>
                </a:gridCol>
                <a:gridCol w="1358877">
                  <a:extLst>
                    <a:ext uri="{9D8B030D-6E8A-4147-A177-3AD203B41FA5}">
                      <a16:colId xmlns:a16="http://schemas.microsoft.com/office/drawing/2014/main" val="2756550189"/>
                    </a:ext>
                  </a:extLst>
                </a:gridCol>
                <a:gridCol w="4283012">
                  <a:extLst>
                    <a:ext uri="{9D8B030D-6E8A-4147-A177-3AD203B41FA5}">
                      <a16:colId xmlns:a16="http://schemas.microsoft.com/office/drawing/2014/main" val="160466223"/>
                    </a:ext>
                  </a:extLst>
                </a:gridCol>
                <a:gridCol w="2032617">
                  <a:extLst>
                    <a:ext uri="{9D8B030D-6E8A-4147-A177-3AD203B41FA5}">
                      <a16:colId xmlns:a16="http://schemas.microsoft.com/office/drawing/2014/main" val="1011310930"/>
                    </a:ext>
                  </a:extLst>
                </a:gridCol>
              </a:tblGrid>
              <a:tr h="323784">
                <a:tc grid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a:t>
                      </a:r>
                      <a:r>
                        <a:rPr lang="es-PE" sz="1000" dirty="0" err="1">
                          <a:solidFill>
                            <a:schemeClr val="tx1"/>
                          </a:solidFill>
                          <a:effectLst/>
                          <a:latin typeface="Times New Roman" panose="02020603050405020304" pitchFamily="18" charset="0"/>
                          <a:cs typeface="Times New Roman" panose="02020603050405020304" pitchFamily="18" charset="0"/>
                        </a:rPr>
                        <a:t>defensoriales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PE"/>
                    </a:p>
                  </a:txBody>
                  <a:tcPr/>
                </a:tc>
                <a:tc rowSpan="2">
                  <a:txBody>
                    <a:bodyPr/>
                    <a:lstStyle/>
                    <a:p>
                      <a:pPr algn="ctr">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Origen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principales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Situación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3583357"/>
                  </a:ext>
                </a:extLst>
              </a:tr>
              <a:tr h="155140">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Fecha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PE"/>
                    </a:p>
                  </a:txBody>
                  <a:tcPr/>
                </a:tc>
                <a:tc vMerge="1">
                  <a:txBody>
                    <a:bodyPr/>
                    <a:lstStyle/>
                    <a:p>
                      <a:endParaRPr lang="es-PE"/>
                    </a:p>
                  </a:txBody>
                  <a:tcPr/>
                </a:tc>
                <a:tc vMerge="1">
                  <a:txBody>
                    <a:bodyPr/>
                    <a:lstStyle/>
                    <a:p>
                      <a:endParaRPr lang="es-PE"/>
                    </a:p>
                  </a:txBody>
                  <a:tcPr/>
                </a:tc>
                <a:extLst>
                  <a:ext uri="{0D108BD9-81ED-4DB2-BD59-A6C34878D82A}">
                    <a16:rowId xmlns:a16="http://schemas.microsoft.com/office/drawing/2014/main" val="2937123244"/>
                  </a:ext>
                </a:extLst>
              </a:tr>
              <a:tr h="733950">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001</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20/3/2018</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Queja de profesor por cambio continuo de reglas </a:t>
                      </a:r>
                      <a:r>
                        <a:rPr lang="es-PE" sz="1000" dirty="0" err="1">
                          <a:solidFill>
                            <a:schemeClr val="tx1"/>
                          </a:solidFill>
                          <a:effectLst/>
                          <a:latin typeface="Times New Roman" panose="02020603050405020304" pitchFamily="18" charset="0"/>
                          <a:cs typeface="Times New Roman" panose="02020603050405020304" pitchFamily="18" charset="0"/>
                        </a:rPr>
                        <a:t>DAUP´s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cs typeface="Times New Roman" panose="02020603050405020304" pitchFamily="18" charset="0"/>
                        </a:rPr>
                        <a:t>Modificaciones </a:t>
                      </a:r>
                      <a:r>
                        <a:rPr lang="es-PE" sz="1000" dirty="0">
                          <a:solidFill>
                            <a:schemeClr val="tx1"/>
                          </a:solidFill>
                          <a:effectLst/>
                          <a:latin typeface="Times New Roman" panose="02020603050405020304" pitchFamily="18" charset="0"/>
                          <a:cs typeface="Times New Roman" panose="02020603050405020304" pitchFamily="18" charset="0"/>
                        </a:rPr>
                        <a:t>en el Manual de registro y declaración de productos y actividades académicas de los docentes y el Manual de incentivos a la labor docente pueden realizarse en cualquier momento del año pero su entrada en vigor debería iniciarse a partir del primer día útil del año calendario siguiente</a:t>
                      </a:r>
                      <a:r>
                        <a:rPr lang="es-PE" sz="1000" dirty="0" smtClean="0">
                          <a:solidFill>
                            <a:schemeClr val="tx1"/>
                          </a:solidFill>
                          <a:effectLst/>
                          <a:latin typeface="Times New Roman" panose="02020603050405020304" pitchFamily="18" charset="0"/>
                          <a:cs typeface="Times New Roman" panose="02020603050405020304" pitchFamily="18" charset="0"/>
                        </a:rPr>
                        <a:t>.</a:t>
                      </a:r>
                      <a:endParaRPr lang="es-PE" sz="1000" dirty="0">
                        <a:solidFill>
                          <a:schemeClr val="tx1"/>
                        </a:solidFill>
                        <a:effectLst/>
                        <a:latin typeface="Times New Roman" panose="02020603050405020304" pitchFamily="18"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decisión de modificar estas normas se haría al finalizar el año anterior o al inicio del siguiente.</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9953131"/>
                  </a:ext>
                </a:extLst>
              </a:tr>
              <a:tr h="4202586">
                <a:tc>
                  <a:txBody>
                    <a:bodyPr/>
                    <a:lstStyle/>
                    <a:p>
                      <a:pPr algn="ctr">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002</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27/4/2018</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Queja de trabajadora administrativa de falta de apoyo en actividades de capacitación e imposibilidad de dictado.</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15000"/>
                        </a:lnSpc>
                        <a:spcAft>
                          <a:spcPts val="0"/>
                        </a:spcAft>
                        <a:buFont typeface="+mj-lt"/>
                        <a:buAutoNum type="arabicPeriod"/>
                      </a:pPr>
                      <a:r>
                        <a:rPr lang="es-PE" sz="1000" dirty="0" smtClean="0">
                          <a:solidFill>
                            <a:schemeClr val="tx1"/>
                          </a:solidFill>
                          <a:effectLst/>
                          <a:latin typeface="Times New Roman" panose="02020603050405020304" pitchFamily="18" charset="0"/>
                          <a:cs typeface="Times New Roman" panose="02020603050405020304" pitchFamily="18" charset="0"/>
                        </a:rPr>
                        <a:t>Las </a:t>
                      </a:r>
                      <a:r>
                        <a:rPr lang="es-PE" sz="1000" dirty="0">
                          <a:solidFill>
                            <a:schemeClr val="tx1"/>
                          </a:solidFill>
                          <a:effectLst/>
                          <a:latin typeface="Times New Roman" panose="02020603050405020304" pitchFamily="18" charset="0"/>
                          <a:cs typeface="Times New Roman" panose="02020603050405020304" pitchFamily="18" charset="0"/>
                        </a:rPr>
                        <a:t>iniciativas de capacitación y formación al personal administrativo deberían partir tanto de los trabajadores como de los jefes de unidades y autoridades de la universidad.</a:t>
                      </a:r>
                    </a:p>
                    <a:p>
                      <a:pPr marL="342900" lvl="0" indent="-342900" algn="just">
                        <a:lnSpc>
                          <a:spcPct val="115000"/>
                        </a:lnSpc>
                        <a:spcAft>
                          <a:spcPts val="0"/>
                        </a:spcAft>
                        <a:buFont typeface="+mj-lt"/>
                        <a:buAutoNum type="arabicPeriod"/>
                      </a:pPr>
                      <a:r>
                        <a:rPr lang="es-PE" sz="1000" dirty="0">
                          <a:solidFill>
                            <a:schemeClr val="tx1"/>
                          </a:solidFill>
                          <a:effectLst/>
                          <a:latin typeface="Times New Roman" panose="02020603050405020304" pitchFamily="18" charset="0"/>
                          <a:cs typeface="Times New Roman" panose="02020603050405020304" pitchFamily="18" charset="0"/>
                        </a:rPr>
                        <a:t>Formalizar y establecer canales para que el personal administrativo planteen sus iniciativas de capacitación y procedimientos para su evaluación.</a:t>
                      </a:r>
                    </a:p>
                    <a:p>
                      <a:pPr marL="342900" lvl="0" indent="-342900" algn="just">
                        <a:lnSpc>
                          <a:spcPct val="115000"/>
                        </a:lnSpc>
                        <a:spcAft>
                          <a:spcPts val="0"/>
                        </a:spcAft>
                        <a:buFont typeface="+mj-lt"/>
                        <a:buAutoNum type="arabicPeriod"/>
                      </a:pPr>
                      <a:r>
                        <a:rPr lang="es-PE" sz="1000" dirty="0">
                          <a:solidFill>
                            <a:schemeClr val="tx1"/>
                          </a:solidFill>
                          <a:effectLst/>
                          <a:latin typeface="Times New Roman" panose="02020603050405020304" pitchFamily="18" charset="0"/>
                          <a:cs typeface="Times New Roman" panose="02020603050405020304" pitchFamily="18" charset="0"/>
                        </a:rPr>
                        <a:t>Desarrollar lineamientos sobre las políticas y procedimientos  para las actividades de capacitación y formación a personal docente y administrativo.</a:t>
                      </a:r>
                    </a:p>
                    <a:p>
                      <a:pPr marL="342900" lvl="0" indent="-342900" algn="just">
                        <a:lnSpc>
                          <a:spcPct val="115000"/>
                        </a:lnSpc>
                        <a:spcAft>
                          <a:spcPts val="0"/>
                        </a:spcAft>
                        <a:buFont typeface="+mj-lt"/>
                        <a:buAutoNum type="arabicPeriod"/>
                      </a:pPr>
                      <a:r>
                        <a:rPr lang="es-PE" sz="1000" dirty="0">
                          <a:solidFill>
                            <a:schemeClr val="tx1"/>
                          </a:solidFill>
                          <a:effectLst/>
                          <a:latin typeface="Times New Roman" panose="02020603050405020304" pitchFamily="18" charset="0"/>
                          <a:cs typeface="Times New Roman" panose="02020603050405020304" pitchFamily="18" charset="0"/>
                        </a:rPr>
                        <a:t>Crear fondos concursables de acuerdo a la disponibilidad de recursos de la Universidad del Pacífico para apoyar iniciativas de capacitación y formación tanto de personal docente como administrativo.</a:t>
                      </a:r>
                    </a:p>
                    <a:p>
                      <a:pPr marL="342900" lvl="0" indent="-342900" algn="just">
                        <a:lnSpc>
                          <a:spcPct val="115000"/>
                        </a:lnSpc>
                        <a:spcAft>
                          <a:spcPts val="0"/>
                        </a:spcAft>
                        <a:buFont typeface="+mj-lt"/>
                        <a:buAutoNum type="arabicPeriod"/>
                      </a:pPr>
                      <a:r>
                        <a:rPr lang="es-PE" sz="1000" dirty="0">
                          <a:solidFill>
                            <a:schemeClr val="tx1"/>
                          </a:solidFill>
                          <a:effectLst/>
                          <a:latin typeface="Times New Roman" panose="02020603050405020304" pitchFamily="18" charset="0"/>
                          <a:cs typeface="Times New Roman" panose="02020603050405020304" pitchFamily="18" charset="0"/>
                        </a:rPr>
                        <a:t>La culminación de manera exitosa de los programas de capacitación y formación de personal deberían contribuir, en la medida de los posible, al desarrollo profesional del trabajador dentro de la Universidad del Pacífico. </a:t>
                      </a:r>
                    </a:p>
                    <a:p>
                      <a:pPr marL="342900" lvl="0" indent="-342900" algn="just">
                        <a:lnSpc>
                          <a:spcPct val="115000"/>
                        </a:lnSpc>
                        <a:spcAft>
                          <a:spcPts val="0"/>
                        </a:spcAft>
                        <a:buFont typeface="+mj-lt"/>
                        <a:buAutoNum type="arabicPeriod"/>
                      </a:pPr>
                      <a:r>
                        <a:rPr lang="es-PE" sz="1000" dirty="0">
                          <a:solidFill>
                            <a:schemeClr val="tx1"/>
                          </a:solidFill>
                          <a:effectLst/>
                          <a:latin typeface="Times New Roman" panose="02020603050405020304" pitchFamily="18" charset="0"/>
                          <a:cs typeface="Times New Roman" panose="02020603050405020304" pitchFamily="18" charset="0"/>
                        </a:rPr>
                        <a:t>Establecer dentro de las normas que los trabajadores administrativos que hubiesen recibido capacitación y formación académica adicional significativa tendrían el derecho de postular  para el dictado de una materia en el nivel académico que corresponda. Este derecho podría ejercerse cuando exista la oportunidad para ello, tengan las habilidades y competencias necesarias, estén en igualdad académica y pedagógica respecto a los otros profesores que dictan esa materia.</a:t>
                      </a:r>
                    </a:p>
                    <a:p>
                      <a:pPr marL="342900" lvl="0" indent="-342900" algn="just">
                        <a:lnSpc>
                          <a:spcPct val="115000"/>
                        </a:lnSpc>
                        <a:spcAft>
                          <a:spcPts val="0"/>
                        </a:spcAft>
                        <a:buFont typeface="+mj-lt"/>
                        <a:buAutoNum type="arabicPeriod"/>
                      </a:pPr>
                      <a:r>
                        <a:rPr lang="es-PE" sz="1000" dirty="0">
                          <a:solidFill>
                            <a:schemeClr val="tx1"/>
                          </a:solidFill>
                          <a:effectLst/>
                          <a:latin typeface="Times New Roman" panose="02020603050405020304" pitchFamily="18" charset="0"/>
                          <a:cs typeface="Times New Roman" panose="02020603050405020304" pitchFamily="18" charset="0"/>
                        </a:rPr>
                        <a:t>Difundir periódicamente entre personal docente y administrativo los lineamientos y disponibilidad de recursos que anualmente se asignarían a los fondos concursables. </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Rechazado en Comité Ejecutivo.</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4382677"/>
                  </a:ext>
                </a:extLst>
              </a:tr>
            </a:tbl>
          </a:graphicData>
        </a:graphic>
      </p:graphicFrame>
    </p:spTree>
    <p:extLst>
      <p:ext uri="{BB962C8B-B14F-4D97-AF65-F5344CB8AC3E}">
        <p14:creationId xmlns:p14="http://schemas.microsoft.com/office/powerpoint/2010/main" val="2051760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68760"/>
          </a:xfrm>
        </p:spPr>
        <p:txBody>
          <a:bodyPr>
            <a:normAutofit/>
          </a:bodyPr>
          <a:lstStyle/>
          <a:p>
            <a:pPr algn="l"/>
            <a:r>
              <a:rPr lang="es-PE" sz="3200" dirty="0" smtClean="0">
                <a:latin typeface="Times New Roman" pitchFamily="18" charset="0"/>
                <a:cs typeface="Times New Roman" pitchFamily="18" charset="0"/>
              </a:rPr>
              <a:t>VIII. Estado de situación Recomendaciones </a:t>
            </a:r>
            <a:r>
              <a:rPr lang="es-PE" sz="3200" dirty="0" err="1">
                <a:latin typeface="Times New Roman" pitchFamily="18" charset="0"/>
                <a:cs typeface="Times New Roman" pitchFamily="18" charset="0"/>
              </a:rPr>
              <a:t>D</a:t>
            </a:r>
            <a:r>
              <a:rPr lang="es-PE" sz="3200" dirty="0" err="1" smtClean="0">
                <a:latin typeface="Times New Roman" pitchFamily="18" charset="0"/>
                <a:cs typeface="Times New Roman" pitchFamily="18" charset="0"/>
              </a:rPr>
              <a:t>efensoriales</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19</a:t>
            </a:fld>
            <a:endParaRPr lang="es-PE"/>
          </a:p>
        </p:txBody>
      </p:sp>
      <p:graphicFrame>
        <p:nvGraphicFramePr>
          <p:cNvPr id="3" name="Tabla 2"/>
          <p:cNvGraphicFramePr>
            <a:graphicFrameLocks noGrp="1"/>
          </p:cNvGraphicFramePr>
          <p:nvPr>
            <p:extLst>
              <p:ext uri="{D42A27DB-BD31-4B8C-83A1-F6EECF244321}">
                <p14:modId xmlns:p14="http://schemas.microsoft.com/office/powerpoint/2010/main" val="893875876"/>
              </p:ext>
            </p:extLst>
          </p:nvPr>
        </p:nvGraphicFramePr>
        <p:xfrm>
          <a:off x="107504" y="1181892"/>
          <a:ext cx="8928992" cy="5544337"/>
        </p:xfrm>
        <a:graphic>
          <a:graphicData uri="http://schemas.openxmlformats.org/drawingml/2006/table">
            <a:tbl>
              <a:tblPr firstRow="1" firstCol="1" bandRow="1">
                <a:tableStyleId>{5C22544A-7EE6-4342-B048-85BDC9FD1C3A}</a:tableStyleId>
              </a:tblPr>
              <a:tblGrid>
                <a:gridCol w="368966">
                  <a:extLst>
                    <a:ext uri="{9D8B030D-6E8A-4147-A177-3AD203B41FA5}">
                      <a16:colId xmlns:a16="http://schemas.microsoft.com/office/drawing/2014/main" val="2904854760"/>
                    </a:ext>
                  </a:extLst>
                </a:gridCol>
                <a:gridCol w="885520">
                  <a:extLst>
                    <a:ext uri="{9D8B030D-6E8A-4147-A177-3AD203B41FA5}">
                      <a16:colId xmlns:a16="http://schemas.microsoft.com/office/drawing/2014/main" val="1211642017"/>
                    </a:ext>
                  </a:extLst>
                </a:gridCol>
                <a:gridCol w="1358877">
                  <a:extLst>
                    <a:ext uri="{9D8B030D-6E8A-4147-A177-3AD203B41FA5}">
                      <a16:colId xmlns:a16="http://schemas.microsoft.com/office/drawing/2014/main" val="2756550189"/>
                    </a:ext>
                  </a:extLst>
                </a:gridCol>
                <a:gridCol w="4283012">
                  <a:extLst>
                    <a:ext uri="{9D8B030D-6E8A-4147-A177-3AD203B41FA5}">
                      <a16:colId xmlns:a16="http://schemas.microsoft.com/office/drawing/2014/main" val="160466223"/>
                    </a:ext>
                  </a:extLst>
                </a:gridCol>
                <a:gridCol w="2032617">
                  <a:extLst>
                    <a:ext uri="{9D8B030D-6E8A-4147-A177-3AD203B41FA5}">
                      <a16:colId xmlns:a16="http://schemas.microsoft.com/office/drawing/2014/main" val="1011310930"/>
                    </a:ext>
                  </a:extLst>
                </a:gridCol>
              </a:tblGrid>
              <a:tr h="321992">
                <a:tc grid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a:t>
                      </a:r>
                      <a:r>
                        <a:rPr lang="es-PE" sz="1000" dirty="0" err="1">
                          <a:solidFill>
                            <a:schemeClr val="tx1"/>
                          </a:solidFill>
                          <a:effectLst/>
                          <a:latin typeface="Times New Roman" panose="02020603050405020304" pitchFamily="18" charset="0"/>
                          <a:cs typeface="Times New Roman" panose="02020603050405020304" pitchFamily="18" charset="0"/>
                        </a:rPr>
                        <a:t>defensoriales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PE"/>
                    </a:p>
                  </a:txBody>
                  <a:tcPr/>
                </a:tc>
                <a:tc rowSpan="2">
                  <a:txBody>
                    <a:bodyPr/>
                    <a:lstStyle/>
                    <a:p>
                      <a:pPr algn="ctr">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Origen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principales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Situación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3583357"/>
                  </a:ext>
                </a:extLst>
              </a:tr>
              <a:tr h="154282">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Fecha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PE"/>
                    </a:p>
                  </a:txBody>
                  <a:tcPr/>
                </a:tc>
                <a:tc vMerge="1">
                  <a:txBody>
                    <a:bodyPr/>
                    <a:lstStyle/>
                    <a:p>
                      <a:endParaRPr lang="es-PE"/>
                    </a:p>
                  </a:txBody>
                  <a:tcPr/>
                </a:tc>
                <a:tc vMerge="1">
                  <a:txBody>
                    <a:bodyPr/>
                    <a:lstStyle/>
                    <a:p>
                      <a:endParaRPr lang="es-PE"/>
                    </a:p>
                  </a:txBody>
                  <a:tcPr/>
                </a:tc>
                <a:extLst>
                  <a:ext uri="{0D108BD9-81ED-4DB2-BD59-A6C34878D82A}">
                    <a16:rowId xmlns:a16="http://schemas.microsoft.com/office/drawing/2014/main" val="2937123244"/>
                  </a:ext>
                </a:extLst>
              </a:tr>
              <a:tr h="2386590">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003</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15/5/2018</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Problemas de dos trabajadores de seguridad de </a:t>
                      </a:r>
                      <a:r>
                        <a:rPr lang="es-PE" sz="1000" dirty="0" err="1" smtClean="0">
                          <a:solidFill>
                            <a:schemeClr val="tx1"/>
                          </a:solidFill>
                          <a:effectLst/>
                          <a:latin typeface="Times New Roman" panose="02020603050405020304" pitchFamily="18" charset="0"/>
                          <a:cs typeface="Times New Roman" panose="02020603050405020304" pitchFamily="18" charset="0"/>
                        </a:rPr>
                        <a:t>Liderman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15000"/>
                        </a:lnSpc>
                        <a:spcAft>
                          <a:spcPts val="0"/>
                        </a:spcAft>
                        <a:buFont typeface="+mj-lt"/>
                        <a:buAutoNum type="arabicPeriod"/>
                      </a:pPr>
                      <a:r>
                        <a:rPr lang="es-PE" sz="1100" dirty="0">
                          <a:effectLst/>
                          <a:latin typeface="Times New Roman" panose="02020603050405020304" pitchFamily="18" charset="0"/>
                          <a:ea typeface="Calibri" panose="020F0502020204030204" pitchFamily="34" charset="0"/>
                          <a:cs typeface="Times New Roman" panose="02020603050405020304" pitchFamily="18" charset="0"/>
                        </a:rPr>
                        <a:t>Comunicar a J&amp;V Resguardo S.A.C. (</a:t>
                      </a:r>
                      <a:r>
                        <a:rPr lang="es-PE" sz="1100" dirty="0" err="1">
                          <a:effectLst/>
                          <a:latin typeface="Times New Roman" panose="02020603050405020304" pitchFamily="18" charset="0"/>
                          <a:ea typeface="Calibri" panose="020F0502020204030204" pitchFamily="34" charset="0"/>
                          <a:cs typeface="Times New Roman" panose="02020603050405020304" pitchFamily="18" charset="0"/>
                        </a:rPr>
                        <a:t>Liderman</a:t>
                      </a:r>
                      <a:r>
                        <a:rPr lang="es-PE" sz="1100" dirty="0">
                          <a:effectLst/>
                          <a:latin typeface="Times New Roman" panose="02020603050405020304" pitchFamily="18" charset="0"/>
                          <a:ea typeface="Calibri" panose="020F0502020204030204" pitchFamily="34" charset="0"/>
                          <a:cs typeface="Times New Roman" panose="02020603050405020304" pitchFamily="18" charset="0"/>
                        </a:rPr>
                        <a:t>) los hechos suscitados, solicitándole los atienda sin represalia alguna.</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s-PE" sz="1100" dirty="0" err="1">
                          <a:effectLst/>
                          <a:latin typeface="Times New Roman" panose="02020603050405020304" pitchFamily="18" charset="0"/>
                          <a:ea typeface="Calibri" panose="020F0502020204030204" pitchFamily="34" charset="0"/>
                          <a:cs typeface="Times New Roman" panose="02020603050405020304" pitchFamily="18" charset="0"/>
                        </a:rPr>
                        <a:t>Liderman</a:t>
                      </a:r>
                      <a:r>
                        <a:rPr lang="es-PE" sz="1100" dirty="0">
                          <a:effectLst/>
                          <a:latin typeface="Times New Roman" panose="02020603050405020304" pitchFamily="18" charset="0"/>
                          <a:ea typeface="Calibri" panose="020F0502020204030204" pitchFamily="34" charset="0"/>
                          <a:cs typeface="Times New Roman" panose="02020603050405020304" pitchFamily="18" charset="0"/>
                        </a:rPr>
                        <a:t> debería establecer los canales abiertos, apropiados y tolerantes de acuerdo a las mejores prácticas para recibir los comentarios y quejas de sus trabajadores.</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s-PE" sz="1100" dirty="0">
                          <a:effectLst/>
                          <a:latin typeface="Times New Roman" panose="02020603050405020304" pitchFamily="18" charset="0"/>
                          <a:ea typeface="Calibri" panose="020F0502020204030204" pitchFamily="34" charset="0"/>
                          <a:cs typeface="Times New Roman" panose="02020603050405020304" pitchFamily="18" charset="0"/>
                        </a:rPr>
                        <a:t>Comentar a </a:t>
                      </a:r>
                      <a:r>
                        <a:rPr lang="es-PE" sz="1100" dirty="0" err="1">
                          <a:effectLst/>
                          <a:latin typeface="Times New Roman" panose="02020603050405020304" pitchFamily="18" charset="0"/>
                          <a:ea typeface="Calibri" panose="020F0502020204030204" pitchFamily="34" charset="0"/>
                          <a:cs typeface="Times New Roman" panose="02020603050405020304" pitchFamily="18" charset="0"/>
                        </a:rPr>
                        <a:t>Liderman</a:t>
                      </a:r>
                      <a:r>
                        <a:rPr lang="es-PE" sz="1100" dirty="0">
                          <a:effectLst/>
                          <a:latin typeface="Times New Roman" panose="02020603050405020304" pitchFamily="18" charset="0"/>
                          <a:ea typeface="Calibri" panose="020F0502020204030204" pitchFamily="34" charset="0"/>
                          <a:cs typeface="Times New Roman" panose="02020603050405020304" pitchFamily="18" charset="0"/>
                        </a:rPr>
                        <a:t> que las actividades de capacitación y formación al personal no sólo contribuirían al desarrollo personal y profesional de sus trabajadores y familias.</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s-PE" sz="1100" dirty="0">
                          <a:effectLst/>
                          <a:latin typeface="Times New Roman" panose="02020603050405020304" pitchFamily="18" charset="0"/>
                          <a:ea typeface="Calibri" panose="020F0502020204030204" pitchFamily="34" charset="0"/>
                          <a:cs typeface="Times New Roman" panose="02020603050405020304" pitchFamily="18" charset="0"/>
                        </a:rPr>
                        <a:t>Evaluar la incorporación de una cláusula en las invitaciones y posteriormente en los contratos que realice la Universidad del Pacífico con todas las empresas en marco de la RSU y RS y en particular la Norma Internacional ISO 26000 Guía de Responsabilidad Social</a:t>
                      </a:r>
                      <a:r>
                        <a:rPr lang="es-PE" sz="11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Comunicado y</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atendido.</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9953131"/>
                  </a:ext>
                </a:extLst>
              </a:tr>
              <a:tr h="2552597">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004</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16/10/2018</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Estudiante con problemas psiquiátricos y académicos dado de baja</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defTabSz="914400" rtl="0" eaLnBrk="1" latinLnBrk="0" hangingPunct="1">
                        <a:lnSpc>
                          <a:spcPct val="115000"/>
                        </a:lnSpc>
                        <a:spcAft>
                          <a:spcPts val="0"/>
                        </a:spcAft>
                        <a:buFont typeface="+mj-lt"/>
                        <a:buAutoNum type="arabicPeriod"/>
                      </a:pPr>
                      <a:r>
                        <a:rPr lang="es-PE" sz="11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Las máximas autoridades universitarias ratifiquen formalmente ante los Decanos de las facultades académicas y a los diferentes miembros de los Consejos de Facultad que en primera instancia deben tener una perspectiva humanitaria. Además, que cuando reciban casos que involucren afectaciones mentales acudan a la opinión experta previa a la resolución que corresponda al Departamento de Desarrollo y Bienestar Estudiantil de la Dirección de Formación Extraacadémica.</a:t>
                      </a:r>
                    </a:p>
                    <a:p>
                      <a:pPr marL="342900" lvl="0" indent="-342900" algn="just" defTabSz="914400" rtl="0" eaLnBrk="1" latinLnBrk="0" hangingPunct="1">
                        <a:lnSpc>
                          <a:spcPct val="115000"/>
                        </a:lnSpc>
                        <a:spcAft>
                          <a:spcPts val="0"/>
                        </a:spcAft>
                        <a:buFont typeface="+mj-lt"/>
                        <a:buAutoNum type="arabicPeriod"/>
                      </a:pPr>
                      <a:r>
                        <a:rPr lang="es-PE" sz="11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El Departamento de Desarrollo y Bienestar Estudiantil de la Dirección de Formación Extraacadémica establezca los contactos necesarios y los recursos para la contratación de los servicios psiquiátricos. </a:t>
                      </a:r>
                      <a:endParaRPr lang="es-PE" sz="11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Enviado a Rector</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 </a:t>
                      </a:r>
                      <a:r>
                        <a:rPr lang="es-PE" sz="1000" baseline="0" dirty="0" err="1"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Vicerectores</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DFE y Decano implicado en el caso. Sin respuesta oficial.</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4382677"/>
                  </a:ext>
                </a:extLst>
              </a:tr>
            </a:tbl>
          </a:graphicData>
        </a:graphic>
      </p:graphicFrame>
    </p:spTree>
    <p:extLst>
      <p:ext uri="{BB962C8B-B14F-4D97-AF65-F5344CB8AC3E}">
        <p14:creationId xmlns:p14="http://schemas.microsoft.com/office/powerpoint/2010/main" val="3079639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88F3A37E-8736-4793-9BDF-AA202CA49B01}" type="slidenum">
              <a:rPr lang="es-PE" smtClean="0"/>
              <a:t>2</a:t>
            </a:fld>
            <a:endParaRPr lang="es-PE"/>
          </a:p>
        </p:txBody>
      </p:sp>
      <p:sp>
        <p:nvSpPr>
          <p:cNvPr id="5" name="2 Marcador de contenido"/>
          <p:cNvSpPr txBox="1">
            <a:spLocks/>
          </p:cNvSpPr>
          <p:nvPr/>
        </p:nvSpPr>
        <p:spPr>
          <a:xfrm>
            <a:off x="323528" y="1124744"/>
            <a:ext cx="8568952"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buFont typeface="Arial" pitchFamily="34" charset="0"/>
              <a:buNone/>
            </a:pPr>
            <a:r>
              <a:rPr lang="es-ES" sz="2400" dirty="0" smtClean="0"/>
              <a:t>“</a:t>
            </a:r>
            <a:r>
              <a:rPr lang="es-ES" sz="2400" i="1" dirty="0" smtClean="0"/>
              <a:t>Más justicia que derecho</a:t>
            </a:r>
          </a:p>
          <a:p>
            <a:pPr marL="0" lvl="1" indent="0" algn="just">
              <a:buFont typeface="Arial" pitchFamily="34" charset="0"/>
              <a:buNone/>
            </a:pPr>
            <a:endParaRPr lang="es-ES" sz="2400" i="1" dirty="0"/>
          </a:p>
          <a:p>
            <a:pPr marL="0" lvl="1" indent="0" algn="just">
              <a:buFont typeface="Arial" pitchFamily="34" charset="0"/>
              <a:buNone/>
            </a:pPr>
            <a:r>
              <a:rPr lang="es-ES" sz="2400" i="1" dirty="0" smtClean="0"/>
              <a:t>  Más autoridad que poder</a:t>
            </a:r>
          </a:p>
          <a:p>
            <a:pPr marL="0" lvl="1" indent="0" algn="just">
              <a:buFont typeface="Arial" pitchFamily="34" charset="0"/>
              <a:buNone/>
            </a:pPr>
            <a:endParaRPr lang="es-ES" sz="2400" i="1" dirty="0"/>
          </a:p>
          <a:p>
            <a:pPr marL="0" lvl="1" indent="0" algn="just">
              <a:buFont typeface="Arial" pitchFamily="34" charset="0"/>
              <a:buNone/>
            </a:pPr>
            <a:r>
              <a:rPr lang="es-ES" sz="2400" i="1" dirty="0" smtClean="0"/>
              <a:t>  Más humanismo que burocracia</a:t>
            </a:r>
            <a:r>
              <a:rPr lang="es-ES" sz="2400" dirty="0" smtClean="0"/>
              <a:t>” </a:t>
            </a:r>
          </a:p>
          <a:p>
            <a:pPr marL="0" lvl="1" indent="0" algn="just">
              <a:buFont typeface="Arial" pitchFamily="34" charset="0"/>
              <a:buNone/>
            </a:pPr>
            <a:endParaRPr lang="es-ES" sz="2000" dirty="0"/>
          </a:p>
          <a:p>
            <a:pPr marL="0" lvl="1" indent="0" algn="r">
              <a:buFont typeface="Arial" pitchFamily="34" charset="0"/>
              <a:buNone/>
            </a:pPr>
            <a:endParaRPr lang="es-ES" sz="2000" dirty="0" smtClean="0"/>
          </a:p>
          <a:p>
            <a:pPr marL="0" lvl="1" indent="0" algn="r">
              <a:buFont typeface="Arial" pitchFamily="34" charset="0"/>
              <a:buNone/>
            </a:pPr>
            <a:r>
              <a:rPr lang="es-ES" sz="1600" dirty="0" smtClean="0"/>
              <a:t>Perfil necesario para el Defensor Universitario (</a:t>
            </a:r>
            <a:r>
              <a:rPr lang="es-ES" sz="1600" dirty="0" err="1" smtClean="0"/>
              <a:t>Sindic</a:t>
            </a:r>
            <a:r>
              <a:rPr lang="es-ES" sz="1600" dirty="0" smtClean="0"/>
              <a:t>) según D. </a:t>
            </a:r>
            <a:r>
              <a:rPr lang="es-ES" sz="1600" dirty="0" err="1" smtClean="0"/>
              <a:t>Artur</a:t>
            </a:r>
            <a:r>
              <a:rPr lang="es-ES" sz="1600" dirty="0" smtClean="0"/>
              <a:t> Juncosa i Carbonell</a:t>
            </a:r>
          </a:p>
          <a:p>
            <a:pPr marL="0" lvl="1" indent="0" algn="r">
              <a:buFont typeface="Arial" pitchFamily="34" charset="0"/>
              <a:buNone/>
            </a:pPr>
            <a:r>
              <a:rPr lang="es-ES" sz="1600" dirty="0" err="1" smtClean="0"/>
              <a:t>Sindic</a:t>
            </a:r>
            <a:r>
              <a:rPr lang="es-ES" sz="1600" dirty="0" smtClean="0"/>
              <a:t> de </a:t>
            </a:r>
            <a:r>
              <a:rPr lang="es-ES" sz="1600" dirty="0" err="1" smtClean="0"/>
              <a:t>Greuges</a:t>
            </a:r>
            <a:r>
              <a:rPr lang="es-ES" sz="1600" dirty="0" smtClean="0"/>
              <a:t> de la </a:t>
            </a:r>
            <a:r>
              <a:rPr lang="es-ES" sz="1600" dirty="0" err="1" smtClean="0"/>
              <a:t>Universitat</a:t>
            </a:r>
            <a:r>
              <a:rPr lang="es-ES" sz="1600" dirty="0" smtClean="0"/>
              <a:t> de Barcelona, 1996</a:t>
            </a:r>
            <a:endParaRPr lang="es-ES" sz="1600" dirty="0"/>
          </a:p>
        </p:txBody>
      </p:sp>
    </p:spTree>
    <p:extLst>
      <p:ext uri="{BB962C8B-B14F-4D97-AF65-F5344CB8AC3E}">
        <p14:creationId xmlns:p14="http://schemas.microsoft.com/office/powerpoint/2010/main" val="34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68760"/>
          </a:xfrm>
        </p:spPr>
        <p:txBody>
          <a:bodyPr>
            <a:normAutofit/>
          </a:bodyPr>
          <a:lstStyle/>
          <a:p>
            <a:pPr algn="l"/>
            <a:r>
              <a:rPr lang="es-PE" sz="3200" dirty="0" smtClean="0">
                <a:latin typeface="Times New Roman" pitchFamily="18" charset="0"/>
                <a:cs typeface="Times New Roman" pitchFamily="18" charset="0"/>
              </a:rPr>
              <a:t>VIII. Estado de situación </a:t>
            </a:r>
            <a:r>
              <a:rPr lang="es-PE" sz="3200" dirty="0">
                <a:latin typeface="Times New Roman" pitchFamily="18" charset="0"/>
                <a:cs typeface="Times New Roman" pitchFamily="18" charset="0"/>
              </a:rPr>
              <a:t>R</a:t>
            </a:r>
            <a:r>
              <a:rPr lang="es-PE" sz="3200" dirty="0" smtClean="0">
                <a:latin typeface="Times New Roman" pitchFamily="18" charset="0"/>
                <a:cs typeface="Times New Roman" pitchFamily="18" charset="0"/>
              </a:rPr>
              <a:t>ecomendaciones </a:t>
            </a:r>
            <a:r>
              <a:rPr lang="es-PE" sz="3200" dirty="0" err="1" smtClean="0">
                <a:latin typeface="Times New Roman" pitchFamily="18" charset="0"/>
                <a:cs typeface="Times New Roman" pitchFamily="18" charset="0"/>
              </a:rPr>
              <a:t>Defensoriales</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20</a:t>
            </a:fld>
            <a:endParaRPr lang="es-PE"/>
          </a:p>
        </p:txBody>
      </p:sp>
      <p:graphicFrame>
        <p:nvGraphicFramePr>
          <p:cNvPr id="3" name="Tabla 2"/>
          <p:cNvGraphicFramePr>
            <a:graphicFrameLocks noGrp="1"/>
          </p:cNvGraphicFramePr>
          <p:nvPr>
            <p:extLst>
              <p:ext uri="{D42A27DB-BD31-4B8C-83A1-F6EECF244321}">
                <p14:modId xmlns:p14="http://schemas.microsoft.com/office/powerpoint/2010/main" val="1415811432"/>
              </p:ext>
            </p:extLst>
          </p:nvPr>
        </p:nvGraphicFramePr>
        <p:xfrm>
          <a:off x="107504" y="1181895"/>
          <a:ext cx="8928992" cy="5533282"/>
        </p:xfrm>
        <a:graphic>
          <a:graphicData uri="http://schemas.openxmlformats.org/drawingml/2006/table">
            <a:tbl>
              <a:tblPr firstRow="1" firstCol="1" bandRow="1">
                <a:tableStyleId>{5C22544A-7EE6-4342-B048-85BDC9FD1C3A}</a:tableStyleId>
              </a:tblPr>
              <a:tblGrid>
                <a:gridCol w="368966">
                  <a:extLst>
                    <a:ext uri="{9D8B030D-6E8A-4147-A177-3AD203B41FA5}">
                      <a16:colId xmlns:a16="http://schemas.microsoft.com/office/drawing/2014/main" val="2904854760"/>
                    </a:ext>
                  </a:extLst>
                </a:gridCol>
                <a:gridCol w="885520">
                  <a:extLst>
                    <a:ext uri="{9D8B030D-6E8A-4147-A177-3AD203B41FA5}">
                      <a16:colId xmlns:a16="http://schemas.microsoft.com/office/drawing/2014/main" val="1211642017"/>
                    </a:ext>
                  </a:extLst>
                </a:gridCol>
                <a:gridCol w="1358877">
                  <a:extLst>
                    <a:ext uri="{9D8B030D-6E8A-4147-A177-3AD203B41FA5}">
                      <a16:colId xmlns:a16="http://schemas.microsoft.com/office/drawing/2014/main" val="2756550189"/>
                    </a:ext>
                  </a:extLst>
                </a:gridCol>
                <a:gridCol w="4283012">
                  <a:extLst>
                    <a:ext uri="{9D8B030D-6E8A-4147-A177-3AD203B41FA5}">
                      <a16:colId xmlns:a16="http://schemas.microsoft.com/office/drawing/2014/main" val="160466223"/>
                    </a:ext>
                  </a:extLst>
                </a:gridCol>
                <a:gridCol w="2032617">
                  <a:extLst>
                    <a:ext uri="{9D8B030D-6E8A-4147-A177-3AD203B41FA5}">
                      <a16:colId xmlns:a16="http://schemas.microsoft.com/office/drawing/2014/main" val="1011310930"/>
                    </a:ext>
                  </a:extLst>
                </a:gridCol>
              </a:tblGrid>
              <a:tr h="318042">
                <a:tc grid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a:t>
                      </a:r>
                      <a:r>
                        <a:rPr lang="es-PE" sz="1000" dirty="0" err="1">
                          <a:solidFill>
                            <a:schemeClr val="tx1"/>
                          </a:solidFill>
                          <a:effectLst/>
                          <a:latin typeface="Times New Roman" panose="02020603050405020304" pitchFamily="18" charset="0"/>
                          <a:cs typeface="Times New Roman" panose="02020603050405020304" pitchFamily="18" charset="0"/>
                        </a:rPr>
                        <a:t>defensoriales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PE"/>
                    </a:p>
                  </a:txBody>
                  <a:tcPr/>
                </a:tc>
                <a:tc rowSpan="2">
                  <a:txBody>
                    <a:bodyPr/>
                    <a:lstStyle/>
                    <a:p>
                      <a:pPr algn="ctr">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Origen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principales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Situación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3583357"/>
                  </a:ext>
                </a:extLst>
              </a:tr>
              <a:tr h="152389">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Fecha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PE"/>
                    </a:p>
                  </a:txBody>
                  <a:tcPr/>
                </a:tc>
                <a:tc vMerge="1">
                  <a:txBody>
                    <a:bodyPr/>
                    <a:lstStyle/>
                    <a:p>
                      <a:endParaRPr lang="es-PE"/>
                    </a:p>
                  </a:txBody>
                  <a:tcPr/>
                </a:tc>
                <a:tc vMerge="1">
                  <a:txBody>
                    <a:bodyPr/>
                    <a:lstStyle/>
                    <a:p>
                      <a:endParaRPr lang="es-PE"/>
                    </a:p>
                  </a:txBody>
                  <a:tcPr/>
                </a:tc>
                <a:extLst>
                  <a:ext uri="{0D108BD9-81ED-4DB2-BD59-A6C34878D82A}">
                    <a16:rowId xmlns:a16="http://schemas.microsoft.com/office/drawing/2014/main" val="2937123244"/>
                  </a:ext>
                </a:extLst>
              </a:tr>
              <a:tr h="2802838">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005</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30/11/2018</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Propuesta de modificatoria de Reglamento de Defensoría</a:t>
                      </a:r>
                      <a:r>
                        <a:rPr lang="es-PE" sz="1000" baseline="0" dirty="0" smtClean="0">
                          <a:solidFill>
                            <a:schemeClr val="tx1"/>
                          </a:solidFill>
                          <a:effectLst/>
                          <a:latin typeface="Times New Roman" panose="02020603050405020304" pitchFamily="18" charset="0"/>
                          <a:cs typeface="Times New Roman" panose="02020603050405020304" pitchFamily="18" charset="0"/>
                        </a:rPr>
                        <a:t> Universitaria N° 33-R-2018</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Se incorpora la participación de la Defensoría Universitaria en la política de prevención e intervención en casos de hostigamiento sexual.</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Principios de actuación internacional: más justicia que derecho, más autoridad que poder y más humanidad que burocracia.</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Posibilidad de realizar comunicaciones a través de medios electrónicos.</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Gestiones internas directamente, no sólo a través de la Secretaria General.</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Podrá asistir también al Comité Ejecutivo.</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Reconocer asignación del 20% de la Jornada Laboral a la actividad de la Defensoría Universitaria. Asimismo, 25% en el caso del asistente.</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Obligación de mantener un sistema de información actualizada de las consultas y quejas formuladas y atendidas.</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La función de mediación ante conflictos es en principio obligatoria, no voluntaria. Si no se desea, se actúa de oficio.</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Para casos particulares extrapolables se utilizan resoluciones </a:t>
                      </a:r>
                      <a:r>
                        <a:rPr lang="es-PE" sz="1000" kern="1200" dirty="0" err="1"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defensoriales</a:t>
                      </a: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El Rectorado tendría un plazo de 60 días hábiles para manifestarse sobre las recomendaciones establecidas.</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Otros detalles menores.</a:t>
                      </a:r>
                      <a:endParaRPr lang="es-PE" sz="10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Atendido en Comité Ejecutivo y en Consejo Universitario. Se modificó el</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Reglamento a excepción del numeral 6 y parte de los numerales 8 y 9.</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9953131"/>
                  </a:ext>
                </a:extLst>
              </a:tr>
              <a:tr h="2070181">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006</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31/1/2019</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Solicitud profesor a tiempo parcial</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Se</a:t>
                      </a: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diseñe y aplique periódicamente una encuesta a los docentes contratados de tiempo parcial con el objetivo de evaluar sus necesidades, expectativas y posibles nuevos aportes.</a:t>
                      </a:r>
                    </a:p>
                    <a:p>
                      <a:pPr marL="342900" lvl="0" indent="-342900" algn="just" defTabSz="914400" rtl="0" eaLnBrk="1" latinLnBrk="0" hangingPunct="1">
                        <a:lnSpc>
                          <a:spcPct val="115000"/>
                        </a:lnSpc>
                        <a:spcAft>
                          <a:spcPts val="0"/>
                        </a:spcAft>
                        <a:buFont typeface="+mj-lt"/>
                        <a:buAutoNum type="arabicPeriod"/>
                      </a:pP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Se estudie y propongan diversas alternativas para el establecimiento de una carrera docente para los profesores contratados de tiempo parcial que lo desee, y que cuenten con la vocación, experiencia y determinadas características académicas.</a:t>
                      </a:r>
                    </a:p>
                    <a:p>
                      <a:pPr marL="342900" lvl="0" indent="-342900" algn="just" defTabSz="914400" rtl="0" eaLnBrk="1" latinLnBrk="0" hangingPunct="1">
                        <a:lnSpc>
                          <a:spcPct val="115000"/>
                        </a:lnSpc>
                        <a:spcAft>
                          <a:spcPts val="0"/>
                        </a:spcAft>
                        <a:buFont typeface="+mj-lt"/>
                        <a:buAutoNum type="arabicPeriod"/>
                      </a:pP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Se estudie la ampliación del número de miembros de la Asamblea Universitaria incorporando algún docente contratado a tiempo parcial, Sólo podrían votar o ser elegidos quienes cuenten con una antigüedad y se encuentre activos en la función docente durante periodos por definir.</a:t>
                      </a:r>
                      <a:endParaRPr lang="es-PE" sz="10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Rechazado en Consejo Universitario, excepto la aplicación de encuesta periódica</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profesores. Encargada a Vicerrector Académico y al Director General de Administración.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4382677"/>
                  </a:ext>
                </a:extLst>
              </a:tr>
            </a:tbl>
          </a:graphicData>
        </a:graphic>
      </p:graphicFrame>
    </p:spTree>
    <p:extLst>
      <p:ext uri="{BB962C8B-B14F-4D97-AF65-F5344CB8AC3E}">
        <p14:creationId xmlns:p14="http://schemas.microsoft.com/office/powerpoint/2010/main" val="53294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68760"/>
          </a:xfrm>
        </p:spPr>
        <p:txBody>
          <a:bodyPr>
            <a:normAutofit/>
          </a:bodyPr>
          <a:lstStyle/>
          <a:p>
            <a:pPr algn="l"/>
            <a:r>
              <a:rPr lang="es-PE" sz="3200" dirty="0" smtClean="0">
                <a:latin typeface="Times New Roman" pitchFamily="18" charset="0"/>
                <a:cs typeface="Times New Roman" pitchFamily="18" charset="0"/>
              </a:rPr>
              <a:t>VIII. Estado de situación Recomendaciones </a:t>
            </a:r>
            <a:r>
              <a:rPr lang="es-PE" sz="3200" dirty="0" err="1" smtClean="0">
                <a:latin typeface="Times New Roman" pitchFamily="18" charset="0"/>
                <a:cs typeface="Times New Roman" pitchFamily="18" charset="0"/>
              </a:rPr>
              <a:t>Defensoriales</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21</a:t>
            </a:fld>
            <a:endParaRPr lang="es-PE"/>
          </a:p>
        </p:txBody>
      </p:sp>
      <p:graphicFrame>
        <p:nvGraphicFramePr>
          <p:cNvPr id="3" name="Tabla 2"/>
          <p:cNvGraphicFramePr>
            <a:graphicFrameLocks noGrp="1"/>
          </p:cNvGraphicFramePr>
          <p:nvPr>
            <p:extLst>
              <p:ext uri="{D42A27DB-BD31-4B8C-83A1-F6EECF244321}">
                <p14:modId xmlns:p14="http://schemas.microsoft.com/office/powerpoint/2010/main" val="2036299835"/>
              </p:ext>
            </p:extLst>
          </p:nvPr>
        </p:nvGraphicFramePr>
        <p:xfrm>
          <a:off x="107504" y="1181895"/>
          <a:ext cx="8928992" cy="5158189"/>
        </p:xfrm>
        <a:graphic>
          <a:graphicData uri="http://schemas.openxmlformats.org/drawingml/2006/table">
            <a:tbl>
              <a:tblPr firstRow="1" firstCol="1" bandRow="1">
                <a:tableStyleId>{5C22544A-7EE6-4342-B048-85BDC9FD1C3A}</a:tableStyleId>
              </a:tblPr>
              <a:tblGrid>
                <a:gridCol w="368966">
                  <a:extLst>
                    <a:ext uri="{9D8B030D-6E8A-4147-A177-3AD203B41FA5}">
                      <a16:colId xmlns:a16="http://schemas.microsoft.com/office/drawing/2014/main" val="2904854760"/>
                    </a:ext>
                  </a:extLst>
                </a:gridCol>
                <a:gridCol w="885520">
                  <a:extLst>
                    <a:ext uri="{9D8B030D-6E8A-4147-A177-3AD203B41FA5}">
                      <a16:colId xmlns:a16="http://schemas.microsoft.com/office/drawing/2014/main" val="1211642017"/>
                    </a:ext>
                  </a:extLst>
                </a:gridCol>
                <a:gridCol w="1358877">
                  <a:extLst>
                    <a:ext uri="{9D8B030D-6E8A-4147-A177-3AD203B41FA5}">
                      <a16:colId xmlns:a16="http://schemas.microsoft.com/office/drawing/2014/main" val="2756550189"/>
                    </a:ext>
                  </a:extLst>
                </a:gridCol>
                <a:gridCol w="4283012">
                  <a:extLst>
                    <a:ext uri="{9D8B030D-6E8A-4147-A177-3AD203B41FA5}">
                      <a16:colId xmlns:a16="http://schemas.microsoft.com/office/drawing/2014/main" val="160466223"/>
                    </a:ext>
                  </a:extLst>
                </a:gridCol>
                <a:gridCol w="2032617">
                  <a:extLst>
                    <a:ext uri="{9D8B030D-6E8A-4147-A177-3AD203B41FA5}">
                      <a16:colId xmlns:a16="http://schemas.microsoft.com/office/drawing/2014/main" val="1011310930"/>
                    </a:ext>
                  </a:extLst>
                </a:gridCol>
              </a:tblGrid>
              <a:tr h="299369">
                <a:tc grid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a:t>
                      </a:r>
                      <a:r>
                        <a:rPr lang="es-PE" sz="1000" dirty="0" err="1">
                          <a:solidFill>
                            <a:schemeClr val="tx1"/>
                          </a:solidFill>
                          <a:effectLst/>
                          <a:latin typeface="Times New Roman" panose="02020603050405020304" pitchFamily="18" charset="0"/>
                          <a:cs typeface="Times New Roman" panose="02020603050405020304" pitchFamily="18" charset="0"/>
                        </a:rPr>
                        <a:t>defensoriales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PE"/>
                    </a:p>
                  </a:txBody>
                  <a:tcPr/>
                </a:tc>
                <a:tc rowSpan="2">
                  <a:txBody>
                    <a:bodyPr/>
                    <a:lstStyle/>
                    <a:p>
                      <a:pPr algn="ctr">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Origen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principales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Situación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3583357"/>
                  </a:ext>
                </a:extLst>
              </a:tr>
              <a:tr h="149684">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Fecha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PE"/>
                    </a:p>
                  </a:txBody>
                  <a:tcPr/>
                </a:tc>
                <a:tc vMerge="1">
                  <a:txBody>
                    <a:bodyPr/>
                    <a:lstStyle/>
                    <a:p>
                      <a:endParaRPr lang="es-PE"/>
                    </a:p>
                  </a:txBody>
                  <a:tcPr/>
                </a:tc>
                <a:tc vMerge="1">
                  <a:txBody>
                    <a:bodyPr/>
                    <a:lstStyle/>
                    <a:p>
                      <a:endParaRPr lang="es-PE"/>
                    </a:p>
                  </a:txBody>
                  <a:tcPr/>
                </a:tc>
                <a:extLst>
                  <a:ext uri="{0D108BD9-81ED-4DB2-BD59-A6C34878D82A}">
                    <a16:rowId xmlns:a16="http://schemas.microsoft.com/office/drawing/2014/main" val="2937123244"/>
                  </a:ext>
                </a:extLst>
              </a:tr>
              <a:tr h="855133">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007</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17/4/2019</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A partir de caso de “acoso” en redes sociales virtuales</a:t>
                      </a:r>
                      <a:r>
                        <a:rPr lang="es-PE" sz="1000" baseline="0" dirty="0" smtClean="0">
                          <a:solidFill>
                            <a:schemeClr val="tx1"/>
                          </a:solidFill>
                          <a:effectLst/>
                          <a:latin typeface="Times New Roman" panose="02020603050405020304" pitchFamily="18" charset="0"/>
                          <a:cs typeface="Times New Roman" panose="02020603050405020304" pitchFamily="18" charset="0"/>
                        </a:rPr>
                        <a:t> no institucionales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Homologar definiciones en diferentes reglamentos.</a:t>
                      </a:r>
                    </a:p>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Excluye intervención detallada en casos a través de redes sociales virtuales no institucionales</a:t>
                      </a: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defTabSz="914400" rtl="0" eaLnBrk="1" latinLnBrk="0" hangingPunct="1">
                        <a:lnSpc>
                          <a:spcPct val="115000"/>
                        </a:lnSpc>
                        <a:spcAft>
                          <a:spcPts val="0"/>
                        </a:spcAft>
                        <a:buFont typeface="+mj-lt"/>
                        <a:buAutoNum type="arabicPeriod"/>
                      </a:pP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Limitar intervención a mensaje y necesidad de que el agraviado acuda a la comisaría, Ministerio Público en la Fiscalía que corresponda.</a:t>
                      </a:r>
                      <a:endParaRPr lang="es-PE" sz="10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Sin comentario alguno.</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9953131"/>
                  </a:ext>
                </a:extLst>
              </a:tr>
              <a:tr h="614999">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008</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7/5/2019</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Queja de estudiante internacional de intercambio</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Establecer como segunda instancia al Tribunal de Honor en casos de procesos disciplinarios a estudiantes extranjeros</a:t>
                      </a: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defTabSz="914400" rtl="0" eaLnBrk="1" latinLnBrk="0" hangingPunct="1">
                        <a:lnSpc>
                          <a:spcPct val="115000"/>
                        </a:lnSpc>
                        <a:spcAft>
                          <a:spcPts val="0"/>
                        </a:spcAft>
                        <a:buFont typeface="+mj-lt"/>
                        <a:buAutoNum type="arabicPeriod"/>
                      </a:pP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Adecuar reglamentos incluido el del Tribunal de Honor para estos casos.</a:t>
                      </a:r>
                      <a:endParaRPr lang="es-PE" sz="10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Comité</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Ejecutivo remitió a la ORI que posteriormente no aceptó modificar su reglamento.</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4382677"/>
                  </a:ext>
                </a:extLst>
              </a:tr>
              <a:tr h="1094122">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009</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3/6/2019</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Quejas de estudiante</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procesada</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defTabSz="914400" rtl="0" eaLnBrk="1" latinLnBrk="0" hangingPunct="1">
                        <a:lnSpc>
                          <a:spcPct val="115000"/>
                        </a:lnSpc>
                        <a:spcAft>
                          <a:spcPts val="0"/>
                        </a:spcAft>
                        <a:buFont typeface="+mj-lt"/>
                        <a:buNone/>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Redefinir:</a:t>
                      </a:r>
                    </a:p>
                    <a:p>
                      <a:pPr marL="533400" lvl="2" indent="0" algn="just" defTabSz="914400" rtl="0" eaLnBrk="1" latinLnBrk="0" hangingPunct="1">
                        <a:lnSpc>
                          <a:spcPct val="115000"/>
                        </a:lnSpc>
                        <a:spcAft>
                          <a:spcPts val="0"/>
                        </a:spcAft>
                        <a:buFont typeface="+mj-lt"/>
                        <a:buNone/>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“Atentar contra o afectar la buena reputación</a:t>
                      </a: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de la universidad a través de acciones específicas o de comentarios emitidos ante terceros, personalmente o por cualquier medio, que afecten negativamente la imagen, opinión o juicio de terceros sobre nuestra casa de estudios”.</a:t>
                      </a:r>
                      <a:endParaRPr lang="es-PE" sz="10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Consejo Académico dispuso que cada caso seguirá siendo evaluado de manera individualizada.</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3982610"/>
                  </a:ext>
                </a:extLst>
              </a:tr>
              <a:tr h="1768080">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010</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6/6/2019</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Queja de estudiante</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afectada</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lvl="0" indent="-2286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Sugerir al Vicerrector Académico y a todos los demás miembros del Consejo Académico que se diferencie la sanción disciplinaria por plagio entre los miembros de un grupo de trabajo cuando uno de ellos reconoce su culpabilidad plena en la falta. Lo anterior, para reducir</a:t>
                      </a: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la carga procesal que implica que todos los miembros del grupo con menor culpabilidad sometan sus casos en segunda instancia al Tribunal de Honor Universitario.</a:t>
                      </a:r>
                    </a:p>
                    <a:p>
                      <a:pPr marL="228600" lvl="0" indent="-228600" algn="just" defTabSz="914400" rtl="0" eaLnBrk="1" latinLnBrk="0" hangingPunct="1">
                        <a:lnSpc>
                          <a:spcPct val="115000"/>
                        </a:lnSpc>
                        <a:spcAft>
                          <a:spcPts val="0"/>
                        </a:spcAft>
                        <a:buFont typeface="+mj-lt"/>
                        <a:buAutoNum type="arabicPeriod"/>
                      </a:pP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La sugerencia señalada en el artículo primero tampoco debe dejar de considerar que el estudiante que reconoce la responsabilidad plena en la falta de plagio colectivo estaría sujeto al atenuante sobre confesión oportuna y sincera dispuesto en el artículo 19.2 del Reglamento de Buena Conducta de los Estudiantes de Pregrado.</a:t>
                      </a:r>
                      <a:endPar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28600" lvl="0" indent="-228600" algn="just" defTabSz="914400" rtl="0" eaLnBrk="1" latinLnBrk="0" hangingPunct="1">
                        <a:lnSpc>
                          <a:spcPct val="115000"/>
                        </a:lnSpc>
                        <a:spcAft>
                          <a:spcPts val="0"/>
                        </a:spcAft>
                        <a:buFont typeface="+mj-lt"/>
                        <a:buAutoNum type="arabicPeriod"/>
                      </a:pPr>
                      <a:endParaRPr lang="es-PE" sz="10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Consejo Académico dispuso que cada caso</a:t>
                      </a:r>
                      <a:r>
                        <a:rPr lang="es-PE" sz="1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seguirá siendo evaluado de manera individualizada.</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64036696"/>
                  </a:ext>
                </a:extLst>
              </a:tr>
            </a:tbl>
          </a:graphicData>
        </a:graphic>
      </p:graphicFrame>
    </p:spTree>
    <p:extLst>
      <p:ext uri="{BB962C8B-B14F-4D97-AF65-F5344CB8AC3E}">
        <p14:creationId xmlns:p14="http://schemas.microsoft.com/office/powerpoint/2010/main" val="42460794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68760"/>
          </a:xfrm>
        </p:spPr>
        <p:txBody>
          <a:bodyPr>
            <a:normAutofit/>
          </a:bodyPr>
          <a:lstStyle/>
          <a:p>
            <a:pPr algn="l"/>
            <a:r>
              <a:rPr lang="es-PE" sz="3200" dirty="0" smtClean="0">
                <a:latin typeface="Times New Roman" pitchFamily="18" charset="0"/>
                <a:cs typeface="Times New Roman" pitchFamily="18" charset="0"/>
              </a:rPr>
              <a:t>VIII. Estado de situación Recomendaciones </a:t>
            </a:r>
            <a:r>
              <a:rPr lang="es-PE" sz="3200" dirty="0" err="1" smtClean="0">
                <a:latin typeface="Times New Roman" pitchFamily="18" charset="0"/>
                <a:cs typeface="Times New Roman" pitchFamily="18" charset="0"/>
              </a:rPr>
              <a:t>Defensoriales</a:t>
            </a:r>
            <a:endParaRPr lang="es-PE" sz="3200" dirty="0"/>
          </a:p>
        </p:txBody>
      </p:sp>
      <p:sp>
        <p:nvSpPr>
          <p:cNvPr id="4" name="3 Marcador de número de diapositiva"/>
          <p:cNvSpPr>
            <a:spLocks noGrp="1"/>
          </p:cNvSpPr>
          <p:nvPr>
            <p:ph type="sldNum" sz="quarter" idx="12"/>
          </p:nvPr>
        </p:nvSpPr>
        <p:spPr/>
        <p:txBody>
          <a:bodyPr/>
          <a:lstStyle/>
          <a:p>
            <a:fld id="{73877D7C-ED02-47BD-B740-ADCFBA15A5C8}" type="slidenum">
              <a:rPr lang="es-PE" smtClean="0"/>
              <a:t>22</a:t>
            </a:fld>
            <a:endParaRPr lang="es-PE"/>
          </a:p>
        </p:txBody>
      </p:sp>
      <p:graphicFrame>
        <p:nvGraphicFramePr>
          <p:cNvPr id="3" name="Tabla 2"/>
          <p:cNvGraphicFramePr>
            <a:graphicFrameLocks noGrp="1"/>
          </p:cNvGraphicFramePr>
          <p:nvPr>
            <p:extLst>
              <p:ext uri="{D42A27DB-BD31-4B8C-83A1-F6EECF244321}">
                <p14:modId xmlns:p14="http://schemas.microsoft.com/office/powerpoint/2010/main" val="406894087"/>
              </p:ext>
            </p:extLst>
          </p:nvPr>
        </p:nvGraphicFramePr>
        <p:xfrm>
          <a:off x="107504" y="1181895"/>
          <a:ext cx="8928992" cy="3988881"/>
        </p:xfrm>
        <a:graphic>
          <a:graphicData uri="http://schemas.openxmlformats.org/drawingml/2006/table">
            <a:tbl>
              <a:tblPr firstRow="1" firstCol="1" bandRow="1">
                <a:tableStyleId>{5C22544A-7EE6-4342-B048-85BDC9FD1C3A}</a:tableStyleId>
              </a:tblPr>
              <a:tblGrid>
                <a:gridCol w="368966">
                  <a:extLst>
                    <a:ext uri="{9D8B030D-6E8A-4147-A177-3AD203B41FA5}">
                      <a16:colId xmlns:a16="http://schemas.microsoft.com/office/drawing/2014/main" val="2904854760"/>
                    </a:ext>
                  </a:extLst>
                </a:gridCol>
                <a:gridCol w="885520">
                  <a:extLst>
                    <a:ext uri="{9D8B030D-6E8A-4147-A177-3AD203B41FA5}">
                      <a16:colId xmlns:a16="http://schemas.microsoft.com/office/drawing/2014/main" val="1211642017"/>
                    </a:ext>
                  </a:extLst>
                </a:gridCol>
                <a:gridCol w="1358877">
                  <a:extLst>
                    <a:ext uri="{9D8B030D-6E8A-4147-A177-3AD203B41FA5}">
                      <a16:colId xmlns:a16="http://schemas.microsoft.com/office/drawing/2014/main" val="2756550189"/>
                    </a:ext>
                  </a:extLst>
                </a:gridCol>
                <a:gridCol w="4283012">
                  <a:extLst>
                    <a:ext uri="{9D8B030D-6E8A-4147-A177-3AD203B41FA5}">
                      <a16:colId xmlns:a16="http://schemas.microsoft.com/office/drawing/2014/main" val="160466223"/>
                    </a:ext>
                  </a:extLst>
                </a:gridCol>
                <a:gridCol w="2032617">
                  <a:extLst>
                    <a:ext uri="{9D8B030D-6E8A-4147-A177-3AD203B41FA5}">
                      <a16:colId xmlns:a16="http://schemas.microsoft.com/office/drawing/2014/main" val="1011310930"/>
                    </a:ext>
                  </a:extLst>
                </a:gridCol>
              </a:tblGrid>
              <a:tr h="299369">
                <a:tc grid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a:t>
                      </a:r>
                      <a:r>
                        <a:rPr lang="es-PE" sz="1000" dirty="0" err="1">
                          <a:solidFill>
                            <a:schemeClr val="tx1"/>
                          </a:solidFill>
                          <a:effectLst/>
                          <a:latin typeface="Times New Roman" panose="02020603050405020304" pitchFamily="18" charset="0"/>
                          <a:cs typeface="Times New Roman" panose="02020603050405020304" pitchFamily="18" charset="0"/>
                        </a:rPr>
                        <a:t>defensoriales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PE"/>
                    </a:p>
                  </a:txBody>
                  <a:tcPr/>
                </a:tc>
                <a:tc rowSpan="2">
                  <a:txBody>
                    <a:bodyPr/>
                    <a:lstStyle/>
                    <a:p>
                      <a:pPr algn="ctr">
                        <a:lnSpc>
                          <a:spcPct val="115000"/>
                        </a:lnSpc>
                        <a:spcAft>
                          <a:spcPts val="0"/>
                        </a:spcAft>
                      </a:pPr>
                      <a:r>
                        <a:rPr lang="es-PE" sz="1000" dirty="0">
                          <a:solidFill>
                            <a:schemeClr val="tx1"/>
                          </a:solidFill>
                          <a:effectLst/>
                          <a:latin typeface="Times New Roman" panose="02020603050405020304" pitchFamily="18" charset="0"/>
                          <a:cs typeface="Times New Roman" panose="02020603050405020304" pitchFamily="18" charset="0"/>
                        </a:rPr>
                        <a:t>Origen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Recomendaciones principales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Situación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3583357"/>
                  </a:ext>
                </a:extLst>
              </a:tr>
              <a:tr h="149684">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N°</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a:solidFill>
                            <a:schemeClr val="tx1"/>
                          </a:solidFill>
                          <a:effectLst/>
                          <a:latin typeface="Times New Roman" panose="02020603050405020304" pitchFamily="18" charset="0"/>
                          <a:cs typeface="Times New Roman" panose="02020603050405020304" pitchFamily="18" charset="0"/>
                        </a:rPr>
                        <a:t>Fecha</a:t>
                      </a:r>
                      <a:endParaRPr lang="es-PE" sz="1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PE"/>
                    </a:p>
                  </a:txBody>
                  <a:tcPr/>
                </a:tc>
                <a:tc vMerge="1">
                  <a:txBody>
                    <a:bodyPr/>
                    <a:lstStyle/>
                    <a:p>
                      <a:endParaRPr lang="es-PE"/>
                    </a:p>
                  </a:txBody>
                  <a:tcPr/>
                </a:tc>
                <a:tc vMerge="1">
                  <a:txBody>
                    <a:bodyPr/>
                    <a:lstStyle/>
                    <a:p>
                      <a:endParaRPr lang="es-PE"/>
                    </a:p>
                  </a:txBody>
                  <a:tcPr/>
                </a:tc>
                <a:extLst>
                  <a:ext uri="{0D108BD9-81ED-4DB2-BD59-A6C34878D82A}">
                    <a16:rowId xmlns:a16="http://schemas.microsoft.com/office/drawing/2014/main" val="2937123244"/>
                  </a:ext>
                </a:extLst>
              </a:tr>
              <a:tr h="855133">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011</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3/7/2019</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0"/>
                        </a:spcAft>
                      </a:pPr>
                      <a:r>
                        <a:rPr lang="es-PE" sz="1000" dirty="0" smtClean="0">
                          <a:solidFill>
                            <a:schemeClr val="tx1"/>
                          </a:solidFill>
                          <a:effectLst/>
                          <a:latin typeface="Times New Roman" panose="02020603050405020304" pitchFamily="18" charset="0"/>
                          <a:cs typeface="Times New Roman" panose="02020603050405020304" pitchFamily="18" charset="0"/>
                        </a:rPr>
                        <a:t>Comentarios de trabajadores</a:t>
                      </a:r>
                      <a:r>
                        <a:rPr lang="es-PE" sz="1000" baseline="0" dirty="0" smtClean="0">
                          <a:solidFill>
                            <a:schemeClr val="tx1"/>
                          </a:solidFill>
                          <a:effectLst/>
                          <a:latin typeface="Times New Roman" panose="02020603050405020304" pitchFamily="18" charset="0"/>
                          <a:cs typeface="Times New Roman" panose="02020603050405020304" pitchFamily="18" charset="0"/>
                        </a:rPr>
                        <a:t> de empresas prestadoras de servicios en la UP</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defTabSz="914400" rtl="0" eaLnBrk="1" latinLnBrk="0" hangingPunct="1">
                        <a:lnSpc>
                          <a:spcPct val="115000"/>
                        </a:lnSpc>
                        <a:spcAft>
                          <a:spcPts val="0"/>
                        </a:spcAft>
                        <a:buFont typeface="+mj-lt"/>
                        <a:buAutoNum type="arabicPeriod"/>
                      </a:pPr>
                      <a:r>
                        <a:rPr lang="es-PE" sz="10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Incorporar en</a:t>
                      </a: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todos los contratos de concesión o de prestación de servicios a la Universidad del Pacífico vigentes que los prestadores y sus trabajadores se rigen por las políticas, principios, derechos y obligaciones incorporados en el Código de Ética, Reglamento de la Defensoría Universitaria y la Política de Prevención e Intervención en Casos de Hostigamiento Sexual de la Universidad del Pacífico. La determinación y aplicación de sanciones, cuando corresponda, será de acuerdo a los Reglamentos internos vigentes.</a:t>
                      </a:r>
                    </a:p>
                    <a:p>
                      <a:pPr marL="342900" lvl="0" indent="-342900" algn="just" defTabSz="914400" rtl="0" eaLnBrk="1" latinLnBrk="0" hangingPunct="1">
                        <a:lnSpc>
                          <a:spcPct val="115000"/>
                        </a:lnSpc>
                        <a:spcAft>
                          <a:spcPts val="0"/>
                        </a:spcAft>
                        <a:buFont typeface="+mj-lt"/>
                        <a:buAutoNum type="arabicPeriod"/>
                      </a:pP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Incorporar en todos los contratos de concesión o de prestación de servicios a la Universidad del Pacífico vigentes que las empresas prestadoras tienen la obligación de comunicar formalmente a todos sus trabajadores que está regidos por las políticas, principios, derechos y obligaciones incorporados en el Código de Ética, Reglamento de la Defensoría Universitaria y la Política de Prevención e Intervención en Casos de Hostigamiento Sexual de la Universidad del Pacífico.</a:t>
                      </a:r>
                    </a:p>
                    <a:p>
                      <a:pPr marL="342900" lvl="0" indent="-342900" algn="just" defTabSz="914400" rtl="0" eaLnBrk="1" latinLnBrk="0" hangingPunct="1">
                        <a:lnSpc>
                          <a:spcPct val="115000"/>
                        </a:lnSpc>
                        <a:spcAft>
                          <a:spcPts val="0"/>
                        </a:spcAft>
                        <a:buFont typeface="+mj-lt"/>
                        <a:buAutoNum type="arabicPeriod"/>
                      </a:pP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Diseñar y ubicar mensajes en los diferentes edificios (lugares de alto tránsito y donde haya empresas prestadoras de servicios) a </a:t>
                      </a:r>
                      <a:r>
                        <a:rPr lang="es-PE" sz="1000" kern="1200" baseline="0" dirty="0" err="1"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travées</a:t>
                      </a:r>
                      <a:r>
                        <a:rPr lang="es-PE" sz="1000" kern="1200" baseline="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 de octógonos informativos donde se señale que la Universidad tienen tolerancia cero al abuso, acoso, censura, discriminación, maltrato y hostigamiento sexual.</a:t>
                      </a:r>
                      <a:endParaRPr lang="es-PE" sz="10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just">
                        <a:lnSpc>
                          <a:spcPct val="115000"/>
                        </a:lnSpc>
                        <a:spcAft>
                          <a:spcPts val="0"/>
                        </a:spcAft>
                        <a:buFont typeface="+mj-lt"/>
                        <a:buNone/>
                      </a:pPr>
                      <a:r>
                        <a:rPr lang="es-PE" sz="1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Comité Ejecutivo encargó a la Dirección General de administración evalúe la implantación de los elementos señalados.</a:t>
                      </a:r>
                      <a:endParaRPr lang="es-PE"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394" marR="26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9953131"/>
                  </a:ext>
                </a:extLst>
              </a:tr>
            </a:tbl>
          </a:graphicData>
        </a:graphic>
      </p:graphicFrame>
    </p:spTree>
    <p:extLst>
      <p:ext uri="{BB962C8B-B14F-4D97-AF65-F5344CB8AC3E}">
        <p14:creationId xmlns:p14="http://schemas.microsoft.com/office/powerpoint/2010/main" val="2395419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917601" cy="836712"/>
          </a:xfrm>
        </p:spPr>
        <p:txBody>
          <a:bodyPr>
            <a:normAutofit/>
          </a:bodyPr>
          <a:lstStyle/>
          <a:p>
            <a:pPr algn="l"/>
            <a:r>
              <a:rPr lang="es-PE" sz="3200" dirty="0" smtClean="0">
                <a:latin typeface="Times New Roman" pitchFamily="18" charset="0"/>
                <a:cs typeface="Times New Roman" pitchFamily="18" charset="0"/>
              </a:rPr>
              <a:t>IX. Actividades preventivas</a:t>
            </a:r>
            <a:endParaRPr lang="es-PE" sz="3200" dirty="0"/>
          </a:p>
        </p:txBody>
      </p:sp>
      <p:sp>
        <p:nvSpPr>
          <p:cNvPr id="3" name="2 Marcador de contenido"/>
          <p:cNvSpPr>
            <a:spLocks noGrp="1"/>
          </p:cNvSpPr>
          <p:nvPr>
            <p:ph idx="1"/>
          </p:nvPr>
        </p:nvSpPr>
        <p:spPr>
          <a:xfrm>
            <a:off x="107504" y="1340768"/>
            <a:ext cx="8928992" cy="5517232"/>
          </a:xfrm>
        </p:spPr>
        <p:txBody>
          <a:bodyPr>
            <a:normAutofit/>
          </a:bodyPr>
          <a:lstStyle/>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Correo electrónicos  2018 – 80,000</a:t>
            </a:r>
          </a:p>
          <a:p>
            <a:pPr algn="just">
              <a:buFont typeface="Wingdings" panose="05000000000000000000" pitchFamily="2" charset="2"/>
              <a:buChar char="q"/>
              <a:tabLst>
                <a:tab pos="180975" algn="l"/>
              </a:tabLst>
              <a:defRPr/>
            </a:pPr>
            <a:endParaRPr lang="es-MX" sz="2400" dirty="0">
              <a:latin typeface="Times New Roman" pitchFamily="18" charset="0"/>
              <a:cs typeface="Times New Roman" pitchFamily="18" charset="0"/>
            </a:endParaRP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Participación TIVU, semana de bienvenida y Feria de Iniciativas Sociales</a:t>
            </a:r>
          </a:p>
          <a:p>
            <a:pPr algn="just">
              <a:buFont typeface="Wingdings" panose="05000000000000000000" pitchFamily="2" charset="2"/>
              <a:buChar char="q"/>
              <a:tabLst>
                <a:tab pos="180975" algn="l"/>
              </a:tabLst>
              <a:defRPr/>
            </a:pPr>
            <a:endParaRPr lang="es-MX" sz="2400" dirty="0">
              <a:latin typeface="Times New Roman" pitchFamily="18" charset="0"/>
              <a:cs typeface="Times New Roman" pitchFamily="18" charset="0"/>
            </a:endParaRP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Difusión de la DU en paneles electrónicos y página web de la UP</a:t>
            </a:r>
          </a:p>
          <a:p>
            <a:pPr algn="just">
              <a:buFont typeface="Wingdings" panose="05000000000000000000" pitchFamily="2" charset="2"/>
              <a:buChar char="q"/>
              <a:tabLst>
                <a:tab pos="180975" algn="l"/>
              </a:tabLst>
              <a:defRPr/>
            </a:pPr>
            <a:endParaRPr lang="es-MX" sz="2400" dirty="0">
              <a:latin typeface="Times New Roman" pitchFamily="18" charset="0"/>
              <a:cs typeface="Times New Roman" pitchFamily="18" charset="0"/>
            </a:endParaRP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Página web de la Defensoría Universitaria</a:t>
            </a:r>
          </a:p>
          <a:p>
            <a:pPr algn="just">
              <a:buFont typeface="Wingdings" panose="05000000000000000000" pitchFamily="2" charset="2"/>
              <a:buChar char="q"/>
              <a:tabLst>
                <a:tab pos="180975" algn="l"/>
              </a:tabLst>
              <a:defRPr/>
            </a:pPr>
            <a:endParaRPr lang="es-MX" sz="2400" dirty="0">
              <a:latin typeface="Times New Roman" pitchFamily="18" charset="0"/>
              <a:cs typeface="Times New Roman" pitchFamily="18" charset="0"/>
            </a:endParaRP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Coordinación de actividades en el Consorcio de Universidades y RIDU</a:t>
            </a:r>
          </a:p>
          <a:p>
            <a:pPr algn="just">
              <a:buFont typeface="Wingdings" panose="05000000000000000000" pitchFamily="2" charset="2"/>
              <a:buChar char="q"/>
              <a:tabLst>
                <a:tab pos="180975" algn="l"/>
              </a:tabLst>
              <a:defRPr/>
            </a:pPr>
            <a:endParaRPr lang="es-MX" sz="2400" dirty="0">
              <a:latin typeface="Times New Roman" pitchFamily="18" charset="0"/>
              <a:cs typeface="Times New Roman" pitchFamily="18" charset="0"/>
            </a:endParaRPr>
          </a:p>
          <a:p>
            <a:pPr marL="0" indent="0">
              <a:buNone/>
              <a:tabLst>
                <a:tab pos="180975" algn="l"/>
              </a:tabLst>
              <a:defRPr/>
            </a:pPr>
            <a:endParaRPr lang="es-MX" sz="24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73877D7C-ED02-47BD-B740-ADCFBA15A5C8}" type="slidenum">
              <a:rPr lang="es-PE" smtClean="0"/>
              <a:t>23</a:t>
            </a:fld>
            <a:endParaRPr lang="es-PE"/>
          </a:p>
        </p:txBody>
      </p:sp>
    </p:spTree>
    <p:extLst>
      <p:ext uri="{BB962C8B-B14F-4D97-AF65-F5344CB8AC3E}">
        <p14:creationId xmlns:p14="http://schemas.microsoft.com/office/powerpoint/2010/main" val="2688945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917601" cy="836712"/>
          </a:xfrm>
        </p:spPr>
        <p:txBody>
          <a:bodyPr>
            <a:normAutofit/>
          </a:bodyPr>
          <a:lstStyle/>
          <a:p>
            <a:pPr algn="l"/>
            <a:r>
              <a:rPr lang="es-PE" sz="3200" dirty="0" smtClean="0">
                <a:latin typeface="Times New Roman" pitchFamily="18" charset="0"/>
                <a:cs typeface="Times New Roman" pitchFamily="18" charset="0"/>
              </a:rPr>
              <a:t>X. Actividades pendientes y en proceso</a:t>
            </a:r>
            <a:endParaRPr lang="es-PE" sz="3200" dirty="0"/>
          </a:p>
        </p:txBody>
      </p:sp>
      <p:sp>
        <p:nvSpPr>
          <p:cNvPr id="3" name="2 Marcador de contenido"/>
          <p:cNvSpPr>
            <a:spLocks noGrp="1"/>
          </p:cNvSpPr>
          <p:nvPr>
            <p:ph idx="1"/>
          </p:nvPr>
        </p:nvSpPr>
        <p:spPr>
          <a:xfrm>
            <a:off x="96113" y="1457400"/>
            <a:ext cx="8928992" cy="5184576"/>
          </a:xfrm>
        </p:spPr>
        <p:txBody>
          <a:bodyPr>
            <a:normAutofit fontScale="85000" lnSpcReduction="20000"/>
          </a:bodyPr>
          <a:lstStyle/>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Ajustar a la Política de Prevención e Intervención en casos de Hostigamiento Sexual a propósito del D.S. N° 014-2019-MIMP. Se enviarán comentarios colectivos al Viceministerio de la Mujer.</a:t>
            </a: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Extensión, en casos extraordinarios, de la edad de jubilación de los profesores investigadores hasta los 75 años.</a:t>
            </a: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Profundizar en el inciso f del artículo 7 del Estatuto de la UP en el sentido que ninguna persona calificada esté impedida de cursar estudios por limitaciones económicas.</a:t>
            </a: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Discutir el establecimiento de Buenas Prácticas con relación a mantener la pluralidad de pensamiento, el espíritu crítico, libertad de cátedra al interior de los diferentes Departamentos Académicos de la UP (un equivalente a la Política de Género).</a:t>
            </a: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Discutir los sistemas de evaluación anónima a profesores complementándolos con otro previo de diálogo directo entre estudiantes y profesores tal cual existe en la UARM. Se puede estar vulnerando derechos de los profesores.</a:t>
            </a: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Revisar el reglamento del Comité Electoral en lo relativo a las elecciones para los representantes del centro de estudiantes.</a:t>
            </a: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Normas relativas a la inclusión del nombre social para los estudiantes regulares </a:t>
            </a:r>
            <a:r>
              <a:rPr lang="es-MX" sz="2400" dirty="0" err="1" smtClean="0">
                <a:latin typeface="Times New Roman" pitchFamily="18" charset="0"/>
                <a:cs typeface="Times New Roman" pitchFamily="18" charset="0"/>
              </a:rPr>
              <a:t>transgénero</a:t>
            </a:r>
            <a:r>
              <a:rPr lang="es-MX" sz="2400" dirty="0" smtClean="0">
                <a:latin typeface="Times New Roman" pitchFamily="18" charset="0"/>
                <a:cs typeface="Times New Roman" pitchFamily="18" charset="0"/>
              </a:rPr>
              <a:t> (esta norma existe en la PUCP).</a:t>
            </a:r>
          </a:p>
          <a:p>
            <a:pPr algn="just">
              <a:buFont typeface="Wingdings" panose="05000000000000000000" pitchFamily="2" charset="2"/>
              <a:buChar char="q"/>
              <a:tabLst>
                <a:tab pos="180975" algn="l"/>
              </a:tabLst>
              <a:defRPr/>
            </a:pPr>
            <a:endParaRPr lang="es-MX" sz="2400" dirty="0">
              <a:latin typeface="Times New Roman" pitchFamily="18" charset="0"/>
              <a:cs typeface="Times New Roman" pitchFamily="18" charset="0"/>
            </a:endParaRPr>
          </a:p>
          <a:p>
            <a:pPr marL="0" indent="0">
              <a:buNone/>
              <a:tabLst>
                <a:tab pos="180975" algn="l"/>
              </a:tabLst>
              <a:defRPr/>
            </a:pPr>
            <a:endParaRPr lang="es-MX" sz="24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73877D7C-ED02-47BD-B740-ADCFBA15A5C8}" type="slidenum">
              <a:rPr lang="es-PE" smtClean="0"/>
              <a:t>24</a:t>
            </a:fld>
            <a:endParaRPr lang="es-PE"/>
          </a:p>
        </p:txBody>
      </p:sp>
      <p:sp>
        <p:nvSpPr>
          <p:cNvPr id="5" name="1 Título"/>
          <p:cNvSpPr txBox="1">
            <a:spLocks/>
          </p:cNvSpPr>
          <p:nvPr/>
        </p:nvSpPr>
        <p:spPr>
          <a:xfrm>
            <a:off x="134844" y="620688"/>
            <a:ext cx="8917601" cy="8367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PE" sz="2800" dirty="0" smtClean="0">
                <a:latin typeface="Times New Roman" pitchFamily="18" charset="0"/>
                <a:cs typeface="Times New Roman" pitchFamily="18" charset="0"/>
              </a:rPr>
              <a:t>1. Temas de fondo para evaluación</a:t>
            </a:r>
            <a:endParaRPr lang="es-PE" sz="2800" dirty="0"/>
          </a:p>
        </p:txBody>
      </p:sp>
    </p:spTree>
    <p:extLst>
      <p:ext uri="{BB962C8B-B14F-4D97-AF65-F5344CB8AC3E}">
        <p14:creationId xmlns:p14="http://schemas.microsoft.com/office/powerpoint/2010/main" val="2778724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917601" cy="836712"/>
          </a:xfrm>
        </p:spPr>
        <p:txBody>
          <a:bodyPr>
            <a:normAutofit/>
          </a:bodyPr>
          <a:lstStyle/>
          <a:p>
            <a:pPr algn="l"/>
            <a:r>
              <a:rPr lang="es-PE" sz="3200" dirty="0" smtClean="0">
                <a:latin typeface="Times New Roman" pitchFamily="18" charset="0"/>
                <a:cs typeface="Times New Roman" pitchFamily="18" charset="0"/>
              </a:rPr>
              <a:t>X. Actividades pendientes y en proceso</a:t>
            </a:r>
            <a:endParaRPr lang="es-PE" sz="3200" dirty="0"/>
          </a:p>
        </p:txBody>
      </p:sp>
      <p:sp>
        <p:nvSpPr>
          <p:cNvPr id="3" name="2 Marcador de contenido"/>
          <p:cNvSpPr>
            <a:spLocks noGrp="1"/>
          </p:cNvSpPr>
          <p:nvPr>
            <p:ph idx="1"/>
          </p:nvPr>
        </p:nvSpPr>
        <p:spPr>
          <a:xfrm>
            <a:off x="96113" y="1457400"/>
            <a:ext cx="8928992" cy="5184576"/>
          </a:xfrm>
        </p:spPr>
        <p:txBody>
          <a:bodyPr>
            <a:normAutofit/>
          </a:bodyPr>
          <a:lstStyle/>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Mayor apoyo para actividades preventivas (paneles electrónicos y octógonos) especialmente en diferentes edificios.</a:t>
            </a: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Mayor insistencia en trabajadores contratados por empresas de servicios para la Universidad del Pacífico.</a:t>
            </a: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Estudiar reconocimiento de fracción de la jornada laboral a las actividades de la Defensoría Universitaria (Defensor y asistente – atención telefónica y en ausencia).</a:t>
            </a:r>
          </a:p>
          <a:p>
            <a:pPr algn="just">
              <a:buFont typeface="Wingdings" panose="05000000000000000000" pitchFamily="2" charset="2"/>
              <a:buChar char="q"/>
              <a:tabLst>
                <a:tab pos="180975" algn="l"/>
              </a:tabLst>
              <a:defRPr/>
            </a:pPr>
            <a:r>
              <a:rPr lang="es-MX" sz="2400" dirty="0" smtClean="0">
                <a:latin typeface="Times New Roman" pitchFamily="18" charset="0"/>
                <a:cs typeface="Times New Roman" pitchFamily="18" charset="0"/>
              </a:rPr>
              <a:t>Estudiar la posibilidad de asignar un pequeño espacio mejor ubicado en una zona de mayor presencia de los miembros de la Comunidad Universitaria. En este estaríamos temporalmente a lo largo del día el DU o el asistente.</a:t>
            </a:r>
          </a:p>
          <a:p>
            <a:pPr algn="just">
              <a:buFont typeface="Wingdings" panose="05000000000000000000" pitchFamily="2" charset="2"/>
              <a:buChar char="q"/>
              <a:tabLst>
                <a:tab pos="180975" algn="l"/>
              </a:tabLst>
              <a:defRPr/>
            </a:pPr>
            <a:endParaRPr lang="es-MX" sz="2400" dirty="0">
              <a:latin typeface="Times New Roman" pitchFamily="18" charset="0"/>
              <a:cs typeface="Times New Roman" pitchFamily="18" charset="0"/>
            </a:endParaRPr>
          </a:p>
          <a:p>
            <a:pPr marL="0" indent="0">
              <a:buNone/>
              <a:tabLst>
                <a:tab pos="180975" algn="l"/>
              </a:tabLst>
              <a:defRPr/>
            </a:pPr>
            <a:endParaRPr lang="es-MX" sz="24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73877D7C-ED02-47BD-B740-ADCFBA15A5C8}" type="slidenum">
              <a:rPr lang="es-PE" smtClean="0"/>
              <a:t>25</a:t>
            </a:fld>
            <a:endParaRPr lang="es-PE"/>
          </a:p>
        </p:txBody>
      </p:sp>
      <p:sp>
        <p:nvSpPr>
          <p:cNvPr id="5" name="1 Título"/>
          <p:cNvSpPr txBox="1">
            <a:spLocks/>
          </p:cNvSpPr>
          <p:nvPr/>
        </p:nvSpPr>
        <p:spPr>
          <a:xfrm>
            <a:off x="134844" y="620688"/>
            <a:ext cx="8917601" cy="8367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PE" sz="2800" dirty="0" smtClean="0">
                <a:latin typeface="Times New Roman" pitchFamily="18" charset="0"/>
                <a:cs typeface="Times New Roman" pitchFamily="18" charset="0"/>
              </a:rPr>
              <a:t>2. Aspectos operativos</a:t>
            </a:r>
            <a:endParaRPr lang="es-PE" sz="2800" dirty="0"/>
          </a:p>
        </p:txBody>
      </p:sp>
    </p:spTree>
    <p:extLst>
      <p:ext uri="{BB962C8B-B14F-4D97-AF65-F5344CB8AC3E}">
        <p14:creationId xmlns:p14="http://schemas.microsoft.com/office/powerpoint/2010/main" val="3806675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836712"/>
          </a:xfrm>
        </p:spPr>
        <p:txBody>
          <a:bodyPr>
            <a:normAutofit/>
          </a:bodyPr>
          <a:lstStyle/>
          <a:p>
            <a:r>
              <a:rPr lang="es-PE" sz="3200" dirty="0" smtClean="0">
                <a:latin typeface="Times New Roman" pitchFamily="18" charset="0"/>
                <a:cs typeface="Times New Roman" pitchFamily="18" charset="0"/>
              </a:rPr>
              <a:t>Tabla de contenido</a:t>
            </a:r>
            <a:endParaRPr lang="es-PE" sz="3200" dirty="0">
              <a:latin typeface="Times New Roman" pitchFamily="18" charset="0"/>
              <a:cs typeface="Times New Roman" pitchFamily="18" charset="0"/>
            </a:endParaRPr>
          </a:p>
        </p:txBody>
      </p:sp>
      <p:sp>
        <p:nvSpPr>
          <p:cNvPr id="3" name="2 Marcador de contenido"/>
          <p:cNvSpPr>
            <a:spLocks noGrp="1"/>
          </p:cNvSpPr>
          <p:nvPr>
            <p:ph idx="1"/>
          </p:nvPr>
        </p:nvSpPr>
        <p:spPr>
          <a:xfrm>
            <a:off x="18107" y="1001639"/>
            <a:ext cx="9054393" cy="5688632"/>
          </a:xfrm>
        </p:spPr>
        <p:txBody>
          <a:bodyPr>
            <a:normAutofit/>
          </a:bodyPr>
          <a:lstStyle/>
          <a:p>
            <a:pPr marL="571500" indent="-571500" algn="just">
              <a:buAutoNum type="romanUcPeriod"/>
            </a:pPr>
            <a:r>
              <a:rPr lang="es-PE" sz="2400" dirty="0" smtClean="0">
                <a:latin typeface="Times New Roman" pitchFamily="18" charset="0"/>
                <a:cs typeface="Times New Roman" pitchFamily="18" charset="0"/>
              </a:rPr>
              <a:t>Funciones de la Defensoría Universitaria………………………….</a:t>
            </a:r>
            <a:r>
              <a:rPr lang="es-PE" sz="2400" dirty="0" smtClean="0">
                <a:latin typeface="Times New Roman" pitchFamily="18" charset="0"/>
                <a:cs typeface="Times New Roman" pitchFamily="18" charset="0"/>
                <a:hlinkClick r:id="rId2" action="ppaction://hlinksldjump"/>
              </a:rPr>
              <a:t>5</a:t>
            </a:r>
            <a:endParaRPr lang="es-PE" sz="2400" dirty="0" smtClean="0">
              <a:latin typeface="Times New Roman" pitchFamily="18" charset="0"/>
              <a:cs typeface="Times New Roman" pitchFamily="18" charset="0"/>
            </a:endParaRPr>
          </a:p>
          <a:p>
            <a:pPr marL="571500" indent="-571500" algn="just">
              <a:buAutoNum type="romanUcPeriod"/>
            </a:pPr>
            <a:endParaRPr lang="es-PE" sz="2400" dirty="0" smtClean="0">
              <a:latin typeface="Times New Roman" pitchFamily="18" charset="0"/>
              <a:cs typeface="Times New Roman" pitchFamily="18" charset="0"/>
            </a:endParaRPr>
          </a:p>
          <a:p>
            <a:pPr marL="571500" indent="-571500" algn="just">
              <a:buAutoNum type="romanUcPeriod"/>
            </a:pPr>
            <a:r>
              <a:rPr lang="es-PE" sz="2400" dirty="0" smtClean="0">
                <a:latin typeface="Times New Roman" pitchFamily="18" charset="0"/>
                <a:cs typeface="Times New Roman" pitchFamily="18" charset="0"/>
              </a:rPr>
              <a:t>Elementos principales y mejoras al Reglamento (marzo 2019</a:t>
            </a:r>
            <a:r>
              <a:rPr lang="es-PE" sz="2400" dirty="0">
                <a:latin typeface="Times New Roman" pitchFamily="18" charset="0"/>
                <a:cs typeface="Times New Roman" pitchFamily="18" charset="0"/>
              </a:rPr>
              <a:t>)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3" action="ppaction://hlinksldjump"/>
              </a:rPr>
              <a:t>7</a:t>
            </a:r>
            <a:endParaRPr lang="es-PE" sz="2400" dirty="0" smtClean="0">
              <a:latin typeface="Times New Roman" pitchFamily="18" charset="0"/>
              <a:cs typeface="Times New Roman" pitchFamily="18" charset="0"/>
            </a:endParaRPr>
          </a:p>
          <a:p>
            <a:pPr marL="571500" indent="-571500" algn="just">
              <a:buAutoNum type="romanUcPeriod"/>
            </a:pPr>
            <a:endParaRPr lang="es-PE" sz="2400" dirty="0" smtClean="0">
              <a:latin typeface="Times New Roman" pitchFamily="18" charset="0"/>
              <a:cs typeface="Times New Roman" pitchFamily="18" charset="0"/>
            </a:endParaRPr>
          </a:p>
          <a:p>
            <a:pPr marL="571500" indent="-571500" algn="just">
              <a:buAutoNum type="romanUcPeriod"/>
            </a:pPr>
            <a:r>
              <a:rPr lang="es-PE" sz="2400" dirty="0" smtClean="0">
                <a:latin typeface="Times New Roman" pitchFamily="18" charset="0"/>
                <a:cs typeface="Times New Roman" pitchFamily="18" charset="0"/>
              </a:rPr>
              <a:t>Compromisos ante la Rectora (enero 2019</a:t>
            </a:r>
            <a:r>
              <a:rPr lang="es-PE" sz="2400" dirty="0">
                <a:latin typeface="Times New Roman" pitchFamily="18" charset="0"/>
                <a:cs typeface="Times New Roman" pitchFamily="18" charset="0"/>
              </a:rPr>
              <a:t>)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4" action="ppaction://hlinksldjump"/>
              </a:rPr>
              <a:t>8</a:t>
            </a:r>
            <a:endParaRPr lang="es-PE" sz="2400" dirty="0" smtClean="0">
              <a:latin typeface="Times New Roman" pitchFamily="18" charset="0"/>
              <a:cs typeface="Times New Roman" pitchFamily="18" charset="0"/>
            </a:endParaRPr>
          </a:p>
          <a:p>
            <a:pPr marL="571500" indent="-571500" algn="just">
              <a:buAutoNum type="romanUcPeriod"/>
            </a:pPr>
            <a:endParaRPr lang="es-PE" sz="2400" dirty="0" smtClean="0">
              <a:latin typeface="Times New Roman" pitchFamily="18" charset="0"/>
              <a:cs typeface="Times New Roman" pitchFamily="18" charset="0"/>
            </a:endParaRPr>
          </a:p>
          <a:p>
            <a:pPr marL="571500" indent="-571500" algn="just">
              <a:buAutoNum type="romanUcPeriod"/>
            </a:pPr>
            <a:r>
              <a:rPr lang="es-PE" sz="2400" dirty="0" smtClean="0">
                <a:latin typeface="Times New Roman" pitchFamily="18" charset="0"/>
                <a:cs typeface="Times New Roman" pitchFamily="18" charset="0"/>
              </a:rPr>
              <a:t>Canales de </a:t>
            </a:r>
            <a:r>
              <a:rPr lang="es-PE" sz="2400" dirty="0">
                <a:latin typeface="Times New Roman" pitchFamily="18" charset="0"/>
                <a:cs typeface="Times New Roman" pitchFamily="18" charset="0"/>
              </a:rPr>
              <a:t>atención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5" action="ppaction://hlinksldjump"/>
              </a:rPr>
              <a:t>10</a:t>
            </a:r>
            <a:endParaRPr lang="es-PE" sz="2400" dirty="0" smtClean="0">
              <a:latin typeface="Times New Roman" pitchFamily="18" charset="0"/>
              <a:cs typeface="Times New Roman" pitchFamily="18" charset="0"/>
            </a:endParaRPr>
          </a:p>
          <a:p>
            <a:pPr marL="571500" indent="-571500" algn="just">
              <a:buAutoNum type="romanUcPeriod"/>
            </a:pPr>
            <a:endParaRPr lang="es-PE" sz="2400" dirty="0" smtClean="0">
              <a:latin typeface="Times New Roman" pitchFamily="18" charset="0"/>
              <a:cs typeface="Times New Roman" pitchFamily="18" charset="0"/>
            </a:endParaRPr>
          </a:p>
          <a:p>
            <a:pPr marL="571500" indent="-571500" algn="just">
              <a:buAutoNum type="romanUcPeriod"/>
            </a:pPr>
            <a:r>
              <a:rPr lang="es-PE" sz="2400" dirty="0" smtClean="0">
                <a:latin typeface="Times New Roman" pitchFamily="18" charset="0"/>
                <a:cs typeface="Times New Roman" pitchFamily="18" charset="0"/>
              </a:rPr>
              <a:t>Intervenciones y casos atendidos </a:t>
            </a:r>
            <a:r>
              <a:rPr lang="es-PE" sz="2400" dirty="0">
                <a:latin typeface="Times New Roman" pitchFamily="18" charset="0"/>
                <a:cs typeface="Times New Roman" pitchFamily="18" charset="0"/>
              </a:rPr>
              <a:t>2016-2019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6" action="ppaction://hlinksldjump"/>
              </a:rPr>
              <a:t>11</a:t>
            </a:r>
            <a:endParaRPr lang="es-PE" sz="2400" dirty="0" smtClean="0">
              <a:latin typeface="Times New Roman" pitchFamily="18" charset="0"/>
              <a:cs typeface="Times New Roman" pitchFamily="18" charset="0"/>
            </a:endParaRPr>
          </a:p>
          <a:p>
            <a:pPr marL="571500" indent="-571500" algn="just">
              <a:buAutoNum type="romanUcPeriod"/>
            </a:pPr>
            <a:endParaRPr lang="es-PE" sz="2400" dirty="0" smtClean="0">
              <a:latin typeface="Times New Roman" pitchFamily="18" charset="0"/>
              <a:cs typeface="Times New Roman" pitchFamily="18" charset="0"/>
            </a:endParaRPr>
          </a:p>
          <a:p>
            <a:pPr marL="571500" indent="-571500" algn="just">
              <a:buAutoNum type="romanUcPeriod"/>
            </a:pPr>
            <a:r>
              <a:rPr lang="es-PE" sz="2400" dirty="0" smtClean="0">
                <a:latin typeface="Times New Roman" pitchFamily="18" charset="0"/>
                <a:cs typeface="Times New Roman" pitchFamily="18" charset="0"/>
              </a:rPr>
              <a:t>Estadísticas generales </a:t>
            </a:r>
            <a:r>
              <a:rPr lang="es-PE" sz="2400" dirty="0">
                <a:latin typeface="Times New Roman" pitchFamily="18" charset="0"/>
                <a:cs typeface="Times New Roman" pitchFamily="18" charset="0"/>
              </a:rPr>
              <a:t>2018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7" action="ppaction://hlinksldjump"/>
              </a:rPr>
              <a:t>12</a:t>
            </a:r>
            <a:endParaRPr lang="es-PE" sz="2400" dirty="0" smtClean="0">
              <a:latin typeface="Times New Roman" pitchFamily="18" charset="0"/>
              <a:cs typeface="Times New Roman" pitchFamily="18" charset="0"/>
            </a:endParaRPr>
          </a:p>
          <a:p>
            <a:pPr marL="0" indent="0">
              <a:buNone/>
            </a:pPr>
            <a:endParaRPr lang="es-PE" sz="2400" dirty="0" smtClean="0"/>
          </a:p>
          <a:p>
            <a:pPr marL="571500" indent="-571500">
              <a:buAutoNum type="romanUcPeriod"/>
            </a:pPr>
            <a:endParaRPr lang="es-PE" sz="2400" dirty="0"/>
          </a:p>
        </p:txBody>
      </p:sp>
      <p:sp>
        <p:nvSpPr>
          <p:cNvPr id="4" name="Marcador de número de diapositiva 3"/>
          <p:cNvSpPr>
            <a:spLocks noGrp="1"/>
          </p:cNvSpPr>
          <p:nvPr>
            <p:ph type="sldNum" sz="quarter" idx="12"/>
          </p:nvPr>
        </p:nvSpPr>
        <p:spPr/>
        <p:txBody>
          <a:bodyPr/>
          <a:lstStyle/>
          <a:p>
            <a:fld id="{858F06C4-BC99-4004-86E4-B42E180B62FC}" type="slidenum">
              <a:rPr lang="es-PE" smtClean="0"/>
              <a:t>3</a:t>
            </a:fld>
            <a:endParaRPr lang="es-PE"/>
          </a:p>
        </p:txBody>
      </p:sp>
    </p:spTree>
    <p:extLst>
      <p:ext uri="{BB962C8B-B14F-4D97-AF65-F5344CB8AC3E}">
        <p14:creationId xmlns:p14="http://schemas.microsoft.com/office/powerpoint/2010/main" val="1277101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836712"/>
          </a:xfrm>
        </p:spPr>
        <p:txBody>
          <a:bodyPr>
            <a:normAutofit/>
          </a:bodyPr>
          <a:lstStyle/>
          <a:p>
            <a:r>
              <a:rPr lang="es-PE" sz="3200" dirty="0" smtClean="0">
                <a:latin typeface="Times New Roman" pitchFamily="18" charset="0"/>
                <a:cs typeface="Times New Roman" pitchFamily="18" charset="0"/>
              </a:rPr>
              <a:t>Tabla de contenido</a:t>
            </a:r>
            <a:endParaRPr lang="es-PE" sz="3200" dirty="0">
              <a:latin typeface="Times New Roman" pitchFamily="18" charset="0"/>
              <a:cs typeface="Times New Roman" pitchFamily="18" charset="0"/>
            </a:endParaRPr>
          </a:p>
        </p:txBody>
      </p:sp>
      <p:sp>
        <p:nvSpPr>
          <p:cNvPr id="3" name="2 Marcador de contenido"/>
          <p:cNvSpPr>
            <a:spLocks noGrp="1"/>
          </p:cNvSpPr>
          <p:nvPr>
            <p:ph idx="1"/>
          </p:nvPr>
        </p:nvSpPr>
        <p:spPr>
          <a:xfrm>
            <a:off x="35496" y="764704"/>
            <a:ext cx="9001000" cy="5688632"/>
          </a:xfrm>
        </p:spPr>
        <p:txBody>
          <a:bodyPr>
            <a:normAutofit/>
          </a:bodyPr>
          <a:lstStyle/>
          <a:p>
            <a:pPr marL="571500" indent="-571500" algn="just">
              <a:buFont typeface="+mj-lt"/>
              <a:buAutoNum type="romanUcPeriod" startAt="7"/>
            </a:pPr>
            <a:r>
              <a:rPr lang="es-PE" sz="2400" dirty="0" smtClean="0">
                <a:latin typeface="Times New Roman" pitchFamily="18" charset="0"/>
                <a:cs typeface="Times New Roman" pitchFamily="18" charset="0"/>
              </a:rPr>
              <a:t>Descripción de grupo de casos atendidos</a:t>
            </a:r>
          </a:p>
          <a:p>
            <a:pPr marL="971550" lvl="1" indent="-571500" algn="just">
              <a:buFont typeface="+mj-lt"/>
              <a:buAutoNum type="arabicPeriod"/>
            </a:pPr>
            <a:r>
              <a:rPr lang="es-PE" sz="2400" dirty="0" smtClean="0">
                <a:latin typeface="Times New Roman" pitchFamily="18" charset="0"/>
                <a:cs typeface="Times New Roman" pitchFamily="18" charset="0"/>
              </a:rPr>
              <a:t>Asesorías y </a:t>
            </a:r>
            <a:r>
              <a:rPr lang="es-PE" sz="2400" dirty="0">
                <a:latin typeface="Times New Roman" pitchFamily="18" charset="0"/>
                <a:cs typeface="Times New Roman" pitchFamily="18" charset="0"/>
              </a:rPr>
              <a:t>consultas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2" action="ppaction://hlinksldjump"/>
              </a:rPr>
              <a:t>15</a:t>
            </a:r>
            <a:endParaRPr lang="es-PE" sz="2400" dirty="0" smtClean="0">
              <a:latin typeface="Times New Roman" pitchFamily="18" charset="0"/>
              <a:cs typeface="Times New Roman" pitchFamily="18" charset="0"/>
            </a:endParaRPr>
          </a:p>
          <a:p>
            <a:pPr marL="971550" lvl="1" indent="-571500" algn="just">
              <a:buFont typeface="+mj-lt"/>
              <a:buAutoNum type="arabicPeriod"/>
            </a:pPr>
            <a:r>
              <a:rPr lang="es-PE" sz="2400" dirty="0" smtClean="0">
                <a:latin typeface="Times New Roman" pitchFamily="18" charset="0"/>
                <a:cs typeface="Times New Roman" pitchFamily="18" charset="0"/>
              </a:rPr>
              <a:t>Negociación entre partes </a:t>
            </a:r>
            <a:r>
              <a:rPr lang="es-PE" sz="2400" dirty="0">
                <a:latin typeface="Times New Roman" pitchFamily="18" charset="0"/>
                <a:cs typeface="Times New Roman" pitchFamily="18" charset="0"/>
              </a:rPr>
              <a:t>involucradas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3" action="ppaction://hlinksldjump"/>
              </a:rPr>
              <a:t>16</a:t>
            </a:r>
            <a:endParaRPr lang="es-PE" sz="2400" dirty="0" smtClean="0">
              <a:latin typeface="Times New Roman" pitchFamily="18" charset="0"/>
              <a:cs typeface="Times New Roman" pitchFamily="18" charset="0"/>
            </a:endParaRPr>
          </a:p>
          <a:p>
            <a:pPr marL="571500" indent="-571500" algn="just">
              <a:buAutoNum type="romanUcPeriod" startAt="7"/>
            </a:pPr>
            <a:endParaRPr lang="es-PE" sz="2400" dirty="0" smtClean="0">
              <a:latin typeface="Times New Roman" pitchFamily="18" charset="0"/>
              <a:cs typeface="Times New Roman" pitchFamily="18" charset="0"/>
            </a:endParaRPr>
          </a:p>
          <a:p>
            <a:pPr marL="571500" indent="-571500" algn="just">
              <a:buAutoNum type="romanUcPeriod" startAt="7"/>
            </a:pPr>
            <a:r>
              <a:rPr lang="es-PE" sz="2400" dirty="0" smtClean="0">
                <a:latin typeface="Times New Roman" pitchFamily="18" charset="0"/>
                <a:cs typeface="Times New Roman" pitchFamily="18" charset="0"/>
              </a:rPr>
              <a:t>Estado de situación Recomendaciones </a:t>
            </a:r>
            <a:r>
              <a:rPr lang="es-PE" sz="2400" dirty="0" err="1" smtClean="0">
                <a:latin typeface="Times New Roman" pitchFamily="18" charset="0"/>
                <a:cs typeface="Times New Roman" pitchFamily="18" charset="0"/>
              </a:rPr>
              <a:t>Defensoriales</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4" action="ppaction://hlinksldjump"/>
              </a:rPr>
              <a:t>18</a:t>
            </a:r>
            <a:endParaRPr lang="es-PE" sz="2400" dirty="0" smtClean="0">
              <a:latin typeface="Times New Roman" pitchFamily="18" charset="0"/>
              <a:cs typeface="Times New Roman" pitchFamily="18" charset="0"/>
            </a:endParaRPr>
          </a:p>
          <a:p>
            <a:pPr marL="571500" indent="-571500" algn="just">
              <a:buAutoNum type="romanUcPeriod" startAt="7"/>
            </a:pPr>
            <a:endParaRPr lang="es-PE" sz="2400" dirty="0" smtClean="0">
              <a:latin typeface="Times New Roman" pitchFamily="18" charset="0"/>
              <a:cs typeface="Times New Roman" pitchFamily="18" charset="0"/>
            </a:endParaRPr>
          </a:p>
          <a:p>
            <a:pPr marL="571500" indent="-571500" algn="just">
              <a:buAutoNum type="romanUcPeriod" startAt="7"/>
            </a:pPr>
            <a:r>
              <a:rPr lang="es-PE" sz="2400" dirty="0">
                <a:latin typeface="Times New Roman" pitchFamily="18" charset="0"/>
                <a:cs typeface="Times New Roman" pitchFamily="18" charset="0"/>
              </a:rPr>
              <a:t>Actividades preventivas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5" action="ppaction://hlinksldjump"/>
              </a:rPr>
              <a:t>23</a:t>
            </a:r>
            <a:endParaRPr lang="es-PE" sz="2400" dirty="0" smtClean="0">
              <a:latin typeface="Times New Roman" pitchFamily="18" charset="0"/>
              <a:cs typeface="Times New Roman" pitchFamily="18" charset="0"/>
            </a:endParaRPr>
          </a:p>
          <a:p>
            <a:pPr marL="571500" indent="-571500" algn="just">
              <a:buAutoNum type="romanUcPeriod" startAt="7"/>
            </a:pPr>
            <a:endParaRPr lang="es-PE" sz="2400" dirty="0" smtClean="0">
              <a:latin typeface="Times New Roman" pitchFamily="18" charset="0"/>
              <a:cs typeface="Times New Roman" pitchFamily="18" charset="0"/>
            </a:endParaRPr>
          </a:p>
          <a:p>
            <a:pPr marL="571500" indent="-571500" algn="just">
              <a:buAutoNum type="romanUcPeriod" startAt="7"/>
            </a:pPr>
            <a:r>
              <a:rPr lang="es-PE" sz="2400" dirty="0" smtClean="0">
                <a:latin typeface="Times New Roman" pitchFamily="18" charset="0"/>
                <a:cs typeface="Times New Roman" pitchFamily="18" charset="0"/>
              </a:rPr>
              <a:t>Actividades pendientes y en proceso</a:t>
            </a:r>
          </a:p>
          <a:p>
            <a:pPr marL="971550" lvl="1" indent="-571500" algn="just">
              <a:buFont typeface="+mj-lt"/>
              <a:buAutoNum type="arabicPeriod"/>
            </a:pPr>
            <a:r>
              <a:rPr lang="es-PE" sz="2400" dirty="0" smtClean="0">
                <a:latin typeface="Times New Roman" pitchFamily="18" charset="0"/>
                <a:cs typeface="Times New Roman" pitchFamily="18" charset="0"/>
              </a:rPr>
              <a:t>Temas de fondo para </a:t>
            </a:r>
            <a:r>
              <a:rPr lang="es-PE" sz="2400" dirty="0">
                <a:latin typeface="Times New Roman" pitchFamily="18" charset="0"/>
                <a:cs typeface="Times New Roman" pitchFamily="18" charset="0"/>
              </a:rPr>
              <a:t>evaluación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6" action="ppaction://hlinksldjump"/>
              </a:rPr>
              <a:t>24</a:t>
            </a:r>
            <a:endParaRPr lang="es-PE" sz="2400" dirty="0" smtClean="0">
              <a:latin typeface="Times New Roman" pitchFamily="18" charset="0"/>
              <a:cs typeface="Times New Roman" pitchFamily="18" charset="0"/>
            </a:endParaRPr>
          </a:p>
          <a:p>
            <a:pPr marL="971550" lvl="1" indent="-571500" algn="just">
              <a:buFont typeface="+mj-lt"/>
              <a:buAutoNum type="arabicPeriod"/>
            </a:pPr>
            <a:r>
              <a:rPr lang="es-PE" sz="2400" dirty="0">
                <a:latin typeface="Times New Roman" pitchFamily="18" charset="0"/>
                <a:cs typeface="Times New Roman" pitchFamily="18" charset="0"/>
              </a:rPr>
              <a:t> </a:t>
            </a:r>
            <a:r>
              <a:rPr lang="es-PE" sz="2400" dirty="0" smtClean="0">
                <a:latin typeface="Times New Roman" pitchFamily="18" charset="0"/>
                <a:cs typeface="Times New Roman" pitchFamily="18" charset="0"/>
              </a:rPr>
              <a:t>Aspectos </a:t>
            </a:r>
            <a:r>
              <a:rPr lang="es-PE" sz="2400" dirty="0">
                <a:latin typeface="Times New Roman" pitchFamily="18" charset="0"/>
                <a:cs typeface="Times New Roman" pitchFamily="18" charset="0"/>
              </a:rPr>
              <a:t>operativos </a:t>
            </a:r>
            <a:r>
              <a:rPr lang="es-PE" sz="2400" dirty="0" smtClean="0">
                <a:latin typeface="Times New Roman" pitchFamily="18" charset="0"/>
                <a:cs typeface="Times New Roman" pitchFamily="18" charset="0"/>
              </a:rPr>
              <a:t>…………………………………………</a:t>
            </a:r>
            <a:r>
              <a:rPr lang="es-PE" sz="2400" dirty="0" smtClean="0">
                <a:latin typeface="Times New Roman" pitchFamily="18" charset="0"/>
                <a:cs typeface="Times New Roman" pitchFamily="18" charset="0"/>
                <a:hlinkClick r:id="rId7" action="ppaction://hlinksldjump"/>
              </a:rPr>
              <a:t>25</a:t>
            </a:r>
            <a:endParaRPr lang="es-PE" sz="2400" dirty="0" smtClean="0">
              <a:latin typeface="Times New Roman" pitchFamily="18" charset="0"/>
              <a:cs typeface="Times New Roman" pitchFamily="18" charset="0"/>
            </a:endParaRPr>
          </a:p>
          <a:p>
            <a:pPr marL="571500" indent="-571500" algn="just">
              <a:buAutoNum type="romanUcPeriod" startAt="7"/>
            </a:pPr>
            <a:endParaRPr lang="es-PE" sz="2400" dirty="0" smtClean="0">
              <a:latin typeface="Times New Roman" pitchFamily="18" charset="0"/>
              <a:cs typeface="Times New Roman" pitchFamily="18" charset="0"/>
            </a:endParaRPr>
          </a:p>
          <a:p>
            <a:pPr marL="0" indent="0">
              <a:buNone/>
            </a:pPr>
            <a:endParaRPr lang="es-PE" sz="2400" dirty="0" smtClean="0"/>
          </a:p>
          <a:p>
            <a:pPr marL="571500" indent="-571500">
              <a:buAutoNum type="romanUcPeriod"/>
            </a:pPr>
            <a:endParaRPr lang="es-PE" sz="2400" dirty="0"/>
          </a:p>
        </p:txBody>
      </p:sp>
      <p:sp>
        <p:nvSpPr>
          <p:cNvPr id="4" name="Marcador de número de diapositiva 3"/>
          <p:cNvSpPr>
            <a:spLocks noGrp="1"/>
          </p:cNvSpPr>
          <p:nvPr>
            <p:ph type="sldNum" sz="quarter" idx="12"/>
          </p:nvPr>
        </p:nvSpPr>
        <p:spPr/>
        <p:txBody>
          <a:bodyPr/>
          <a:lstStyle/>
          <a:p>
            <a:fld id="{858F06C4-BC99-4004-86E4-B42E180B62FC}" type="slidenum">
              <a:rPr lang="es-PE" smtClean="0"/>
              <a:t>4</a:t>
            </a:fld>
            <a:endParaRPr lang="es-PE"/>
          </a:p>
        </p:txBody>
      </p:sp>
    </p:spTree>
    <p:extLst>
      <p:ext uri="{BB962C8B-B14F-4D97-AF65-F5344CB8AC3E}">
        <p14:creationId xmlns:p14="http://schemas.microsoft.com/office/powerpoint/2010/main" val="237875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PE" sz="3200" dirty="0" smtClean="0">
                <a:latin typeface="Times New Roman" pitchFamily="18" charset="0"/>
                <a:cs typeface="Times New Roman" pitchFamily="18" charset="0"/>
              </a:rPr>
              <a:t>I. Funciones</a:t>
            </a:r>
            <a:endParaRPr lang="es-PE" sz="3200" dirty="0"/>
          </a:p>
        </p:txBody>
      </p:sp>
      <p:sp>
        <p:nvSpPr>
          <p:cNvPr id="3" name="2 Marcador de contenido"/>
          <p:cNvSpPr>
            <a:spLocks noGrp="1"/>
          </p:cNvSpPr>
          <p:nvPr>
            <p:ph idx="1"/>
          </p:nvPr>
        </p:nvSpPr>
        <p:spPr>
          <a:xfrm>
            <a:off x="457200" y="1600200"/>
            <a:ext cx="8229600" cy="4997152"/>
          </a:xfrm>
        </p:spPr>
        <p:txBody>
          <a:bodyPr>
            <a:normAutofit lnSpcReduction="10000"/>
          </a:bodyPr>
          <a:lstStyle/>
          <a:p>
            <a:pPr marL="0" indent="0" algn="just">
              <a:buNone/>
              <a:tabLst>
                <a:tab pos="180975" algn="l"/>
              </a:tabLst>
              <a:defRPr/>
            </a:pPr>
            <a:r>
              <a:rPr lang="es-MX" sz="2000" dirty="0" smtClean="0">
                <a:latin typeface="Times New Roman" pitchFamily="18" charset="0"/>
                <a:cs typeface="Times New Roman" pitchFamily="18" charset="0"/>
              </a:rPr>
              <a:t>Artículo N° 133. Defensoría Universitaria, Ley Universitaria N° 30220</a:t>
            </a:r>
          </a:p>
          <a:p>
            <a:pPr marL="400050" lvl="1" indent="0" algn="just">
              <a:buNone/>
              <a:tabLst>
                <a:tab pos="180975" algn="l"/>
              </a:tabLst>
              <a:defRPr/>
            </a:pPr>
            <a:endParaRPr lang="es-MX" sz="1600" i="1" dirty="0" smtClean="0">
              <a:latin typeface="Times New Roman" pitchFamily="18" charset="0"/>
              <a:cs typeface="Times New Roman" pitchFamily="18" charset="0"/>
            </a:endParaRPr>
          </a:p>
          <a:p>
            <a:pPr marL="400050" lvl="1" indent="0" algn="just">
              <a:buNone/>
              <a:tabLst>
                <a:tab pos="180975" algn="l"/>
              </a:tabLst>
              <a:defRPr/>
            </a:pPr>
            <a:r>
              <a:rPr lang="es-MX" sz="1600" i="1" dirty="0">
                <a:latin typeface="Times New Roman" pitchFamily="18" charset="0"/>
                <a:cs typeface="Times New Roman" pitchFamily="18" charset="0"/>
              </a:rPr>
              <a:t>	</a:t>
            </a:r>
            <a:r>
              <a:rPr lang="es-MX" sz="2000" i="1" dirty="0" smtClean="0">
                <a:latin typeface="Times New Roman" pitchFamily="18" charset="0"/>
                <a:cs typeface="Times New Roman" pitchFamily="18" charset="0"/>
              </a:rPr>
              <a:t>“La Defensoría Universitaria es la instancia encargada de la tutela de los derechos de los miembros de la comunidad universitaria y vela por el mantenimiento del principio de autoridad responsable. Es competente para conocer las denuncias y reclamaciones que formulen los miembros de la comunidad universitaria vinculadas con la infracción de derechos individuales. El Estatuto de la universidad establece los mecanismos de regulación y funcionamiento de la Defensoría.</a:t>
            </a:r>
          </a:p>
          <a:p>
            <a:pPr marL="400050" lvl="1" indent="0" algn="just">
              <a:buNone/>
              <a:tabLst>
                <a:tab pos="180975" algn="l"/>
              </a:tabLst>
              <a:defRPr/>
            </a:pPr>
            <a:r>
              <a:rPr lang="es-MX" sz="2000" i="1" dirty="0" smtClean="0">
                <a:latin typeface="Times New Roman" pitchFamily="18" charset="0"/>
                <a:cs typeface="Times New Roman" pitchFamily="18" charset="0"/>
              </a:rPr>
              <a:t>	</a:t>
            </a:r>
          </a:p>
          <a:p>
            <a:pPr marL="400050" lvl="1" indent="0" algn="just">
              <a:buNone/>
              <a:tabLst>
                <a:tab pos="180975" algn="l"/>
              </a:tabLst>
              <a:defRPr/>
            </a:pPr>
            <a:r>
              <a:rPr lang="es-MX" sz="2000" i="1" dirty="0">
                <a:latin typeface="Times New Roman" pitchFamily="18" charset="0"/>
                <a:cs typeface="Times New Roman" pitchFamily="18" charset="0"/>
              </a:rPr>
              <a:t>	</a:t>
            </a:r>
            <a:r>
              <a:rPr lang="es-MX" sz="2000" i="1" dirty="0" smtClean="0">
                <a:latin typeface="Times New Roman" pitchFamily="18" charset="0"/>
                <a:cs typeface="Times New Roman" pitchFamily="18" charset="0"/>
              </a:rPr>
              <a:t>No forman parte de la competencia de la Defensoría las denuncias vinculadas con derechos de carácter colectivo, derechos laborales, medidas disciplinarias, evaluaciones académicas de docentes y alumnos y las violaciones que puedan impugnarse por otras vías ya establecidas en la presente Ley, así como en el Estatuto y los reglamentos de cada universidad.”</a:t>
            </a:r>
            <a:endParaRPr lang="es-MX" sz="2000" dirty="0" smtClean="0">
              <a:latin typeface="Times New Roman" pitchFamily="18" charset="0"/>
              <a:cs typeface="Times New Roman" pitchFamily="18" charset="0"/>
            </a:endParaRPr>
          </a:p>
          <a:p>
            <a:pPr marL="0" indent="0">
              <a:buNone/>
              <a:tabLst>
                <a:tab pos="180975" algn="l"/>
              </a:tabLst>
              <a:defRPr/>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73877D7C-ED02-47BD-B740-ADCFBA15A5C8}" type="slidenum">
              <a:rPr lang="es-PE" smtClean="0"/>
              <a:t>5</a:t>
            </a:fld>
            <a:endParaRPr lang="es-PE"/>
          </a:p>
        </p:txBody>
      </p:sp>
    </p:spTree>
    <p:extLst>
      <p:ext uri="{BB962C8B-B14F-4D97-AF65-F5344CB8AC3E}">
        <p14:creationId xmlns:p14="http://schemas.microsoft.com/office/powerpoint/2010/main" val="878145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PE" sz="3200" dirty="0" smtClean="0">
                <a:latin typeface="Times New Roman" pitchFamily="18" charset="0"/>
                <a:cs typeface="Times New Roman" pitchFamily="18" charset="0"/>
              </a:rPr>
              <a:t>I. Funciones</a:t>
            </a:r>
            <a:endParaRPr lang="es-PE" sz="3200" dirty="0"/>
          </a:p>
        </p:txBody>
      </p:sp>
      <p:sp>
        <p:nvSpPr>
          <p:cNvPr id="3" name="2 Marcador de contenido"/>
          <p:cNvSpPr>
            <a:spLocks noGrp="1"/>
          </p:cNvSpPr>
          <p:nvPr>
            <p:ph idx="1"/>
          </p:nvPr>
        </p:nvSpPr>
        <p:spPr>
          <a:xfrm>
            <a:off x="457200" y="1196752"/>
            <a:ext cx="8229600" cy="5400600"/>
          </a:xfrm>
        </p:spPr>
        <p:txBody>
          <a:bodyPr>
            <a:normAutofit fontScale="92500" lnSpcReduction="10000"/>
          </a:bodyPr>
          <a:lstStyle/>
          <a:p>
            <a:pPr marL="0" indent="0" algn="just">
              <a:buNone/>
              <a:tabLst>
                <a:tab pos="180975" algn="l"/>
              </a:tabLst>
              <a:defRPr/>
            </a:pPr>
            <a:r>
              <a:rPr lang="es-MX" sz="2000" dirty="0" smtClean="0">
                <a:latin typeface="Times New Roman" pitchFamily="18" charset="0"/>
                <a:cs typeface="Times New Roman" pitchFamily="18" charset="0"/>
              </a:rPr>
              <a:t>Artículo N° 127, Estatuto de la Universidad del Pacífico</a:t>
            </a:r>
          </a:p>
          <a:p>
            <a:pPr marL="400050" lvl="1" indent="0" algn="just">
              <a:buNone/>
              <a:tabLst>
                <a:tab pos="180975" algn="l"/>
              </a:tabLst>
              <a:defRPr/>
            </a:pPr>
            <a:endParaRPr lang="es-MX" sz="1600" i="1" dirty="0" smtClean="0">
              <a:latin typeface="Times New Roman" pitchFamily="18" charset="0"/>
              <a:cs typeface="Times New Roman" pitchFamily="18" charset="0"/>
            </a:endParaRPr>
          </a:p>
          <a:p>
            <a:pPr marL="400050" lvl="1" indent="0" algn="just">
              <a:buNone/>
              <a:tabLst>
                <a:tab pos="180975" algn="l"/>
              </a:tabLst>
              <a:defRPr/>
            </a:pPr>
            <a:r>
              <a:rPr lang="es-MX" sz="1600" i="1" dirty="0">
                <a:latin typeface="Times New Roman" pitchFamily="18" charset="0"/>
                <a:cs typeface="Times New Roman" pitchFamily="18" charset="0"/>
              </a:rPr>
              <a:t>	</a:t>
            </a:r>
            <a:r>
              <a:rPr lang="es-MX" sz="1600" i="1" dirty="0" smtClean="0">
                <a:latin typeface="Times New Roman" pitchFamily="18" charset="0"/>
                <a:cs typeface="Times New Roman" pitchFamily="18" charset="0"/>
              </a:rPr>
              <a:t>“La Defensoría Universitaria es el órgano encargado de tutelar los derechos individuales de los miembros de la comunidad universitaria. El Defensor Universitario es elegido por la Asamblea Universitaria, por convocatoria interna, y removido por el mismo órgano. El mandato del Defensor Universitario durará dos años, y podrá ser ratificado por la Asamblea Universitaria para un periodo adicional”</a:t>
            </a:r>
          </a:p>
          <a:p>
            <a:pPr marL="0" indent="0" algn="just">
              <a:buNone/>
              <a:tabLst>
                <a:tab pos="180975" algn="l"/>
              </a:tabLst>
              <a:defRPr/>
            </a:pPr>
            <a:endParaRPr lang="es-MX" sz="2000" dirty="0" smtClean="0">
              <a:latin typeface="Times New Roman" pitchFamily="18" charset="0"/>
              <a:cs typeface="Times New Roman" pitchFamily="18" charset="0"/>
            </a:endParaRPr>
          </a:p>
          <a:p>
            <a:pPr marL="0" indent="0">
              <a:buNone/>
              <a:tabLst>
                <a:tab pos="180975" algn="l"/>
              </a:tabLst>
              <a:defRPr/>
            </a:pPr>
            <a:r>
              <a:rPr lang="es-MX" sz="2000" dirty="0">
                <a:latin typeface="Times New Roman" pitchFamily="18" charset="0"/>
                <a:cs typeface="Times New Roman" pitchFamily="18" charset="0"/>
              </a:rPr>
              <a:t>Artículo N° </a:t>
            </a:r>
            <a:r>
              <a:rPr lang="es-MX" sz="2000" dirty="0" smtClean="0">
                <a:latin typeface="Times New Roman" pitchFamily="18" charset="0"/>
                <a:cs typeface="Times New Roman" pitchFamily="18" charset="0"/>
              </a:rPr>
              <a:t>129, </a:t>
            </a:r>
            <a:r>
              <a:rPr lang="es-MX" sz="2000" dirty="0">
                <a:latin typeface="Times New Roman" pitchFamily="18" charset="0"/>
                <a:cs typeface="Times New Roman" pitchFamily="18" charset="0"/>
              </a:rPr>
              <a:t>Estatuto de la Universidad del </a:t>
            </a:r>
            <a:r>
              <a:rPr lang="es-MX" sz="2000" dirty="0" smtClean="0">
                <a:latin typeface="Times New Roman" pitchFamily="18" charset="0"/>
                <a:cs typeface="Times New Roman" pitchFamily="18" charset="0"/>
              </a:rPr>
              <a:t>Pacífico</a:t>
            </a:r>
          </a:p>
          <a:p>
            <a:pPr marL="400050" lvl="2" indent="0">
              <a:buNone/>
              <a:tabLst>
                <a:tab pos="180975" algn="l"/>
              </a:tabLst>
              <a:defRPr/>
            </a:pPr>
            <a:r>
              <a:rPr lang="es-MX" sz="1200" i="1" dirty="0">
                <a:latin typeface="Times New Roman" pitchFamily="18" charset="0"/>
                <a:cs typeface="Times New Roman" pitchFamily="18" charset="0"/>
              </a:rPr>
              <a:t>	</a:t>
            </a:r>
            <a:r>
              <a:rPr lang="es-MX" sz="1700" i="1" dirty="0" smtClean="0">
                <a:latin typeface="Times New Roman" pitchFamily="18" charset="0"/>
                <a:cs typeface="Times New Roman" pitchFamily="18" charset="0"/>
              </a:rPr>
              <a:t>“Son atribuciones y funciones del Defensor Universitario:</a:t>
            </a:r>
          </a:p>
          <a:p>
            <a:pPr marL="742950" lvl="2" indent="-342900">
              <a:buFont typeface="+mj-lt"/>
              <a:buAutoNum type="alphaLcPeriod"/>
              <a:tabLst>
                <a:tab pos="180975" algn="l"/>
              </a:tabLst>
              <a:defRPr/>
            </a:pPr>
            <a:r>
              <a:rPr lang="es-MX" sz="1700" i="1" dirty="0" smtClean="0">
                <a:latin typeface="Times New Roman" pitchFamily="18" charset="0"/>
                <a:cs typeface="Times New Roman" pitchFamily="18" charset="0"/>
              </a:rPr>
              <a:t>dirigir la Oficina de la Defensoría Universitaria;</a:t>
            </a:r>
          </a:p>
          <a:p>
            <a:pPr marL="742950" lvl="2" indent="-342900">
              <a:buFont typeface="+mj-lt"/>
              <a:buAutoNum type="alphaLcPeriod"/>
              <a:tabLst>
                <a:tab pos="180975" algn="l"/>
              </a:tabLst>
              <a:defRPr/>
            </a:pPr>
            <a:r>
              <a:rPr lang="es-MX" sz="1700" i="1" dirty="0" smtClean="0">
                <a:latin typeface="Times New Roman" pitchFamily="18" charset="0"/>
                <a:cs typeface="Times New Roman" pitchFamily="18" charset="0"/>
              </a:rPr>
              <a:t>desempeñar el rol de la Defensoría Universitaria, de acuerdo con lo señalado por la Ley N° 30220 – Ley Universitaria o la que haga sus veces;</a:t>
            </a:r>
          </a:p>
          <a:p>
            <a:pPr marL="742950" lvl="2" indent="-342900">
              <a:buFont typeface="+mj-lt"/>
              <a:buAutoNum type="alphaLcPeriod"/>
              <a:tabLst>
                <a:tab pos="180975" algn="l"/>
              </a:tabLst>
              <a:defRPr/>
            </a:pPr>
            <a:r>
              <a:rPr lang="es-MX" sz="1700" i="1" dirty="0" smtClean="0">
                <a:latin typeface="Times New Roman" pitchFamily="18" charset="0"/>
                <a:cs typeface="Times New Roman" pitchFamily="18" charset="0"/>
              </a:rPr>
              <a:t>conocer las denuncias y reclamaciones que formulen los miembros de la comunidad universitaria, vinculadas a la infracción de derechos individuales;</a:t>
            </a:r>
          </a:p>
          <a:p>
            <a:pPr marL="742950" lvl="2" indent="-342900">
              <a:buFont typeface="+mj-lt"/>
              <a:buAutoNum type="alphaLcPeriod"/>
              <a:tabLst>
                <a:tab pos="180975" algn="l"/>
              </a:tabLst>
              <a:defRPr/>
            </a:pPr>
            <a:r>
              <a:rPr lang="es-MX" sz="1700" i="1" dirty="0" smtClean="0">
                <a:latin typeface="Times New Roman" pitchFamily="18" charset="0"/>
                <a:cs typeface="Times New Roman" pitchFamily="18" charset="0"/>
              </a:rPr>
              <a:t>recomendar, cuando corresponda, la rectificación o suspensión de los actos que hayan afectado los derechos individuales de los miembros de la comunidad universitaria;</a:t>
            </a:r>
          </a:p>
          <a:p>
            <a:pPr marL="742950" lvl="2" indent="-342900">
              <a:buFont typeface="+mj-lt"/>
              <a:buAutoNum type="alphaLcPeriod"/>
              <a:tabLst>
                <a:tab pos="180975" algn="l"/>
              </a:tabLst>
              <a:defRPr/>
            </a:pPr>
            <a:r>
              <a:rPr lang="es-MX" sz="1700" i="1" dirty="0" smtClean="0">
                <a:latin typeface="Times New Roman" pitchFamily="18" charset="0"/>
                <a:cs typeface="Times New Roman" pitchFamily="18" charset="0"/>
              </a:rPr>
              <a:t>solicitar, cuando corresponda, la información necesaria para llevar a cabo sus funciones a los órganos de gobiernos señalados en el presente Estatuto; y</a:t>
            </a:r>
          </a:p>
          <a:p>
            <a:pPr marL="742950" lvl="2" indent="-342900">
              <a:buFont typeface="+mj-lt"/>
              <a:buAutoNum type="alphaLcPeriod"/>
              <a:tabLst>
                <a:tab pos="180975" algn="l"/>
              </a:tabLst>
              <a:defRPr/>
            </a:pPr>
            <a:r>
              <a:rPr lang="es-MX" sz="1700" i="1" dirty="0" smtClean="0">
                <a:latin typeface="Times New Roman" pitchFamily="18" charset="0"/>
                <a:cs typeface="Times New Roman" pitchFamily="18" charset="0"/>
              </a:rPr>
              <a:t>las demás inherentes a su cargo.” </a:t>
            </a:r>
            <a:endParaRPr lang="es-MX" sz="1700" i="1" dirty="0">
              <a:latin typeface="Times New Roman" pitchFamily="18" charset="0"/>
              <a:cs typeface="Times New Roman" pitchFamily="18" charset="0"/>
            </a:endParaRPr>
          </a:p>
          <a:p>
            <a:pPr marL="0" indent="0">
              <a:buNone/>
              <a:tabLst>
                <a:tab pos="180975" algn="l"/>
              </a:tabLst>
              <a:defRPr/>
            </a:pPr>
            <a:r>
              <a:rPr lang="es-MX" sz="2000" dirty="0">
                <a:latin typeface="Times New Roman" pitchFamily="18" charset="0"/>
                <a:cs typeface="Times New Roman" pitchFamily="18" charset="0"/>
              </a:rPr>
              <a:t>	</a:t>
            </a:r>
          </a:p>
          <a:p>
            <a:pPr marL="0" indent="0">
              <a:buNone/>
              <a:tabLst>
                <a:tab pos="180975" algn="l"/>
              </a:tabLst>
              <a:defRPr/>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73877D7C-ED02-47BD-B740-ADCFBA15A5C8}" type="slidenum">
              <a:rPr lang="es-PE" smtClean="0"/>
              <a:t>6</a:t>
            </a:fld>
            <a:endParaRPr lang="es-PE"/>
          </a:p>
        </p:txBody>
      </p:sp>
    </p:spTree>
    <p:extLst>
      <p:ext uri="{BB962C8B-B14F-4D97-AF65-F5344CB8AC3E}">
        <p14:creationId xmlns:p14="http://schemas.microsoft.com/office/powerpoint/2010/main" val="1483847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917601" cy="836712"/>
          </a:xfrm>
        </p:spPr>
        <p:txBody>
          <a:bodyPr>
            <a:normAutofit/>
          </a:bodyPr>
          <a:lstStyle/>
          <a:p>
            <a:pPr algn="l"/>
            <a:r>
              <a:rPr lang="es-PE" sz="3200" dirty="0" smtClean="0">
                <a:latin typeface="Times New Roman" pitchFamily="18" charset="0"/>
                <a:cs typeface="Times New Roman" pitchFamily="18" charset="0"/>
              </a:rPr>
              <a:t>II. Elementos principales y mejoras al Reglamento</a:t>
            </a:r>
            <a:endParaRPr lang="es-PE" sz="3200" dirty="0"/>
          </a:p>
        </p:txBody>
      </p:sp>
      <p:sp>
        <p:nvSpPr>
          <p:cNvPr id="3" name="2 Marcador de contenido"/>
          <p:cNvSpPr>
            <a:spLocks noGrp="1"/>
          </p:cNvSpPr>
          <p:nvPr>
            <p:ph idx="1"/>
          </p:nvPr>
        </p:nvSpPr>
        <p:spPr>
          <a:xfrm>
            <a:off x="107504" y="1052736"/>
            <a:ext cx="8928992" cy="5805264"/>
          </a:xfrm>
        </p:spPr>
        <p:txBody>
          <a:bodyPr>
            <a:normAutofit/>
          </a:bodyPr>
          <a:lstStyle/>
          <a:p>
            <a:pPr algn="just">
              <a:buFont typeface="+mj-lt"/>
              <a:buAutoNum type="arabicPeriod"/>
              <a:tabLst>
                <a:tab pos="180975" algn="l"/>
              </a:tabLst>
              <a:defRPr/>
            </a:pPr>
            <a:r>
              <a:rPr lang="es-MX" sz="1800" dirty="0" smtClean="0">
                <a:latin typeface="Times New Roman" pitchFamily="18" charset="0"/>
                <a:cs typeface="Times New Roman" pitchFamily="18" charset="0"/>
              </a:rPr>
              <a:t>Comunidad </a:t>
            </a:r>
            <a:r>
              <a:rPr lang="es-MX" sz="1800" dirty="0">
                <a:latin typeface="Times New Roman" pitchFamily="18" charset="0"/>
                <a:cs typeface="Times New Roman" pitchFamily="18" charset="0"/>
              </a:rPr>
              <a:t>Universitaria: docentes, estudiantes, graduados, personal administrativo y toda persona que trabaje con y para la Universidad del </a:t>
            </a:r>
            <a:r>
              <a:rPr lang="es-MX" sz="1800" dirty="0" smtClean="0">
                <a:latin typeface="Times New Roman" pitchFamily="18" charset="0"/>
                <a:cs typeface="Times New Roman" pitchFamily="18" charset="0"/>
              </a:rPr>
              <a:t>Pacífico.</a:t>
            </a:r>
            <a:endParaRPr lang="es-MX" sz="1800" dirty="0">
              <a:latin typeface="Times New Roman" pitchFamily="18" charset="0"/>
              <a:cs typeface="Times New Roman" pitchFamily="18" charset="0"/>
            </a:endParaRPr>
          </a:p>
          <a:p>
            <a:pPr algn="just">
              <a:buFont typeface="+mj-lt"/>
              <a:buAutoNum type="arabicPeriod"/>
              <a:tabLst>
                <a:tab pos="180975" algn="l"/>
              </a:tabLst>
              <a:defRPr/>
            </a:pPr>
            <a:r>
              <a:rPr lang="es-MX" sz="1800" dirty="0" smtClean="0">
                <a:latin typeface="Times New Roman" pitchFamily="18" charset="0"/>
                <a:cs typeface="Times New Roman" pitchFamily="18" charset="0"/>
              </a:rPr>
              <a:t>Defensor Universitario no podrá ser sometido a proceso disciplinario alguna por razón del ejercicio de sus funciones. </a:t>
            </a:r>
          </a:p>
          <a:p>
            <a:pPr algn="just">
              <a:buFont typeface="+mj-lt"/>
              <a:buAutoNum type="arabicPeriod"/>
              <a:tabLst>
                <a:tab pos="180975" algn="l"/>
              </a:tabLst>
              <a:defRPr/>
            </a:pPr>
            <a:r>
              <a:rPr lang="es-MX" sz="1800" dirty="0" smtClean="0">
                <a:latin typeface="Times New Roman" pitchFamily="18" charset="0"/>
                <a:cs typeface="Times New Roman" pitchFamily="18" charset="0"/>
              </a:rPr>
              <a:t>Previa investigación recomendará a quien corresponda la rectificación o suspensión de actos que afecten derechos individuales.</a:t>
            </a:r>
          </a:p>
          <a:p>
            <a:pPr algn="just">
              <a:buFont typeface="+mj-lt"/>
              <a:buAutoNum type="arabicPeriod"/>
              <a:tabLst>
                <a:tab pos="180975" algn="l"/>
              </a:tabLst>
              <a:defRPr/>
            </a:pPr>
            <a:r>
              <a:rPr lang="es-MX" sz="1800" dirty="0" smtClean="0">
                <a:latin typeface="Times New Roman" pitchFamily="18" charset="0"/>
                <a:cs typeface="Times New Roman" pitchFamily="18" charset="0"/>
              </a:rPr>
              <a:t>Las comunicaciones internas con autoridades y Jefes de Unidades serán a través de la Secretaría General o directas con copia a la Secretaría General. Todas las comunicaciones podrán ser realizadas a través de medios electrónicos.</a:t>
            </a:r>
          </a:p>
          <a:p>
            <a:pPr algn="just">
              <a:buFont typeface="+mj-lt"/>
              <a:buAutoNum type="arabicPeriod"/>
              <a:tabLst>
                <a:tab pos="180975" algn="l"/>
              </a:tabLst>
              <a:defRPr/>
            </a:pPr>
            <a:r>
              <a:rPr lang="es-MX" sz="1800" dirty="0" smtClean="0">
                <a:latin typeface="Times New Roman" pitchFamily="18" charset="0"/>
                <a:cs typeface="Times New Roman" pitchFamily="18" charset="0"/>
              </a:rPr>
              <a:t>Asistirá a la Asamblea Universitaria, Consejo Universitario y Comité Ejecutivo cuando sea convocado y solicitará al Rector ser convocado cuando lo considera conveniente.</a:t>
            </a:r>
          </a:p>
          <a:p>
            <a:pPr algn="just">
              <a:buFont typeface="+mj-lt"/>
              <a:buAutoNum type="arabicPeriod"/>
              <a:tabLst>
                <a:tab pos="180975" algn="l"/>
              </a:tabLst>
              <a:defRPr/>
            </a:pPr>
            <a:r>
              <a:rPr lang="es-MX" sz="1800" dirty="0" smtClean="0">
                <a:latin typeface="Times New Roman" pitchFamily="18" charset="0"/>
                <a:cs typeface="Times New Roman" pitchFamily="18" charset="0"/>
              </a:rPr>
              <a:t>Emitirá información preventiva.</a:t>
            </a:r>
          </a:p>
          <a:p>
            <a:pPr algn="just">
              <a:buFont typeface="+mj-lt"/>
              <a:buAutoNum type="arabicPeriod"/>
              <a:tabLst>
                <a:tab pos="180975" algn="l"/>
              </a:tabLst>
              <a:defRPr/>
            </a:pPr>
            <a:r>
              <a:rPr lang="es-MX" sz="1800" dirty="0" smtClean="0">
                <a:latin typeface="Times New Roman" pitchFamily="18" charset="0"/>
                <a:cs typeface="Times New Roman" pitchFamily="18" charset="0"/>
              </a:rPr>
              <a:t>Excepcionalmente podrá realizar investigaciones de oficio sobre actos que pudieran vulnerar derechos.</a:t>
            </a:r>
          </a:p>
          <a:p>
            <a:pPr algn="just">
              <a:buFont typeface="+mj-lt"/>
              <a:buAutoNum type="arabicPeriod"/>
              <a:tabLst>
                <a:tab pos="180975" algn="l"/>
              </a:tabLst>
              <a:defRPr/>
            </a:pPr>
            <a:r>
              <a:rPr lang="es-MX" sz="1800" dirty="0" smtClean="0">
                <a:latin typeface="Times New Roman" pitchFamily="18" charset="0"/>
                <a:cs typeface="Times New Roman" pitchFamily="18" charset="0"/>
              </a:rPr>
              <a:t>Llevará un sistema de información actualizado.</a:t>
            </a:r>
          </a:p>
          <a:p>
            <a:pPr algn="just">
              <a:buFont typeface="+mj-lt"/>
              <a:buAutoNum type="arabicPeriod"/>
              <a:tabLst>
                <a:tab pos="180975" algn="l"/>
              </a:tabLst>
              <a:defRPr/>
            </a:pPr>
            <a:r>
              <a:rPr lang="es-MX" sz="1800" dirty="0" smtClean="0">
                <a:latin typeface="Times New Roman" pitchFamily="18" charset="0"/>
                <a:cs typeface="Times New Roman" pitchFamily="18" charset="0"/>
              </a:rPr>
              <a:t>En casos extrapolables emitirá recomendaciones </a:t>
            </a:r>
            <a:r>
              <a:rPr lang="es-MX" sz="1800" dirty="0" err="1" smtClean="0">
                <a:latin typeface="Times New Roman" pitchFamily="18" charset="0"/>
                <a:cs typeface="Times New Roman" pitchFamily="18" charset="0"/>
              </a:rPr>
              <a:t>defensoriales</a:t>
            </a:r>
            <a:r>
              <a:rPr lang="es-MX" sz="1800" dirty="0" smtClean="0">
                <a:latin typeface="Times New Roman" pitchFamily="18" charset="0"/>
                <a:cs typeface="Times New Roman" pitchFamily="18" charset="0"/>
              </a:rPr>
              <a:t> con una estructura de tres secciones: vistos, considerandos y recomendaciones.</a:t>
            </a:r>
          </a:p>
          <a:p>
            <a:pPr algn="just">
              <a:buFont typeface="+mj-lt"/>
              <a:buAutoNum type="arabicPeriod"/>
              <a:tabLst>
                <a:tab pos="180975" algn="l"/>
              </a:tabLst>
              <a:defRPr/>
            </a:pPr>
            <a:r>
              <a:rPr lang="es-MX" sz="1800" dirty="0" smtClean="0">
                <a:latin typeface="Times New Roman" pitchFamily="18" charset="0"/>
                <a:cs typeface="Times New Roman" pitchFamily="18" charset="0"/>
              </a:rPr>
              <a:t>Podrá establecer convenios de cooperación: consorcio de universidades y RIDU.</a:t>
            </a:r>
            <a:r>
              <a:rPr lang="es-MX" sz="2000" dirty="0">
                <a:latin typeface="Times New Roman" pitchFamily="18" charset="0"/>
                <a:cs typeface="Times New Roman" pitchFamily="18" charset="0"/>
              </a:rPr>
              <a:t>	</a:t>
            </a:r>
          </a:p>
          <a:p>
            <a:pPr marL="0" indent="0">
              <a:buNone/>
              <a:tabLst>
                <a:tab pos="180975" algn="l"/>
              </a:tabLst>
              <a:defRPr/>
            </a:pPr>
            <a:endParaRPr lang="es-MX" sz="20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73877D7C-ED02-47BD-B740-ADCFBA15A5C8}" type="slidenum">
              <a:rPr lang="es-PE" smtClean="0"/>
              <a:t>7</a:t>
            </a:fld>
            <a:endParaRPr lang="es-PE" dirty="0"/>
          </a:p>
        </p:txBody>
      </p:sp>
    </p:spTree>
    <p:extLst>
      <p:ext uri="{BB962C8B-B14F-4D97-AF65-F5344CB8AC3E}">
        <p14:creationId xmlns:p14="http://schemas.microsoft.com/office/powerpoint/2010/main" val="879306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917601" cy="836712"/>
          </a:xfrm>
        </p:spPr>
        <p:txBody>
          <a:bodyPr>
            <a:normAutofit/>
          </a:bodyPr>
          <a:lstStyle/>
          <a:p>
            <a:pPr algn="l"/>
            <a:r>
              <a:rPr lang="es-PE" sz="3200" dirty="0" smtClean="0">
                <a:latin typeface="Times New Roman" pitchFamily="18" charset="0"/>
                <a:cs typeface="Times New Roman" pitchFamily="18" charset="0"/>
              </a:rPr>
              <a:t>III. Compromisos ante la Rectora (enero 2018)</a:t>
            </a:r>
            <a:endParaRPr lang="es-PE" sz="3200" dirty="0"/>
          </a:p>
        </p:txBody>
      </p:sp>
      <p:sp>
        <p:nvSpPr>
          <p:cNvPr id="3" name="2 Marcador de contenido"/>
          <p:cNvSpPr>
            <a:spLocks noGrp="1"/>
          </p:cNvSpPr>
          <p:nvPr>
            <p:ph idx="1"/>
          </p:nvPr>
        </p:nvSpPr>
        <p:spPr>
          <a:xfrm>
            <a:off x="107504" y="836712"/>
            <a:ext cx="8928992" cy="6021288"/>
          </a:xfrm>
        </p:spPr>
        <p:txBody>
          <a:bodyPr>
            <a:normAutofit/>
          </a:bodyPr>
          <a:lstStyle/>
          <a:p>
            <a:pPr algn="just">
              <a:buFont typeface="Wingdings" panose="05000000000000000000" pitchFamily="2" charset="2"/>
              <a:buChar char="q"/>
              <a:tabLst>
                <a:tab pos="180975" algn="l"/>
              </a:tabLst>
              <a:defRPr/>
            </a:pPr>
            <a:r>
              <a:rPr lang="es-MX" sz="2200" dirty="0" smtClean="0">
                <a:latin typeface="Times New Roman" pitchFamily="18" charset="0"/>
                <a:cs typeface="Times New Roman" pitchFamily="18" charset="0"/>
              </a:rPr>
              <a:t>Realizar nuestro máximo esfuerzo para tutelar y coadyuvar al respeto de los derechos individuales de todos los miembros de la comunidad universitaria en el marco de los establecido por la Constitución Política del Perú, Acuerdos internacionales, Ley Universitaria, Estatuto de la UP, Reglamento de la DU y las normas de la SUNEDU.</a:t>
            </a:r>
          </a:p>
          <a:p>
            <a:pPr algn="just">
              <a:buFont typeface="Wingdings" panose="05000000000000000000" pitchFamily="2" charset="2"/>
              <a:buChar char="q"/>
              <a:tabLst>
                <a:tab pos="180975" algn="l"/>
              </a:tabLst>
              <a:defRPr/>
            </a:pPr>
            <a:endParaRPr lang="es-MX" sz="2200" dirty="0" smtClean="0">
              <a:latin typeface="Times New Roman" pitchFamily="18" charset="0"/>
              <a:cs typeface="Times New Roman" pitchFamily="18" charset="0"/>
            </a:endParaRPr>
          </a:p>
          <a:p>
            <a:pPr algn="just">
              <a:buFont typeface="Wingdings" panose="05000000000000000000" pitchFamily="2" charset="2"/>
              <a:buChar char="q"/>
              <a:tabLst>
                <a:tab pos="180975" algn="l"/>
              </a:tabLst>
              <a:defRPr/>
            </a:pPr>
            <a:r>
              <a:rPr lang="es-MX" sz="2200" dirty="0" smtClean="0">
                <a:latin typeface="Times New Roman" pitchFamily="18" charset="0"/>
                <a:cs typeface="Times New Roman" pitchFamily="18" charset="0"/>
              </a:rPr>
              <a:t>Potenciar el diálogo como instrumento central para la resolución de conflictos manteniendo continuidad con lo realizado por el anterior DU.</a:t>
            </a:r>
          </a:p>
          <a:p>
            <a:pPr algn="just">
              <a:buFont typeface="Wingdings" panose="05000000000000000000" pitchFamily="2" charset="2"/>
              <a:buChar char="q"/>
              <a:tabLst>
                <a:tab pos="180975" algn="l"/>
              </a:tabLst>
              <a:defRPr/>
            </a:pPr>
            <a:endParaRPr lang="es-MX" sz="2200" dirty="0" smtClean="0">
              <a:latin typeface="Times New Roman" pitchFamily="18" charset="0"/>
              <a:cs typeface="Times New Roman" pitchFamily="18" charset="0"/>
            </a:endParaRPr>
          </a:p>
          <a:p>
            <a:pPr algn="just">
              <a:buFont typeface="Wingdings" panose="05000000000000000000" pitchFamily="2" charset="2"/>
              <a:buChar char="q"/>
              <a:tabLst>
                <a:tab pos="180975" algn="l"/>
              </a:tabLst>
              <a:defRPr/>
            </a:pPr>
            <a:r>
              <a:rPr lang="es-MX" sz="2200" dirty="0" smtClean="0">
                <a:latin typeface="Times New Roman" pitchFamily="18" charset="0"/>
                <a:cs typeface="Times New Roman" pitchFamily="18" charset="0"/>
              </a:rPr>
              <a:t>Cooperar estrechamente con todas las autoridades de la UP y de esta forma contribuir a la mejora del clima organizacional.</a:t>
            </a:r>
          </a:p>
          <a:p>
            <a:pPr algn="just">
              <a:buFont typeface="Wingdings" panose="05000000000000000000" pitchFamily="2" charset="2"/>
              <a:buChar char="q"/>
              <a:tabLst>
                <a:tab pos="180975" algn="l"/>
              </a:tabLst>
              <a:defRPr/>
            </a:pPr>
            <a:endParaRPr lang="es-MX" sz="2200" dirty="0" smtClean="0">
              <a:latin typeface="Times New Roman" pitchFamily="18" charset="0"/>
              <a:cs typeface="Times New Roman" pitchFamily="18" charset="0"/>
            </a:endParaRPr>
          </a:p>
          <a:p>
            <a:pPr algn="just">
              <a:buFont typeface="Wingdings" panose="05000000000000000000" pitchFamily="2" charset="2"/>
              <a:buChar char="q"/>
              <a:tabLst>
                <a:tab pos="180975" algn="l"/>
              </a:tabLst>
              <a:defRPr/>
            </a:pPr>
            <a:r>
              <a:rPr lang="es-MX" sz="2200" dirty="0" smtClean="0">
                <a:latin typeface="Times New Roman" pitchFamily="18" charset="0"/>
                <a:cs typeface="Times New Roman" pitchFamily="18" charset="0"/>
              </a:rPr>
              <a:t>Sistematizar los procedimientos para la atención de denuncias y reclamaciones; de las acciones realizadas para su solución y el seguimiento de las mismas.</a:t>
            </a:r>
            <a:endParaRPr lang="es-MX" sz="2200" dirty="0">
              <a:latin typeface="Times New Roman" pitchFamily="18" charset="0"/>
              <a:cs typeface="Times New Roman" pitchFamily="18" charset="0"/>
            </a:endParaRPr>
          </a:p>
          <a:p>
            <a:pPr marL="0" indent="0">
              <a:buNone/>
              <a:tabLst>
                <a:tab pos="180975" algn="l"/>
              </a:tabLst>
              <a:defRPr/>
            </a:pPr>
            <a:endParaRPr lang="es-MX" sz="22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73877D7C-ED02-47BD-B740-ADCFBA15A5C8}" type="slidenum">
              <a:rPr lang="es-PE" smtClean="0"/>
              <a:t>8</a:t>
            </a:fld>
            <a:endParaRPr lang="es-PE"/>
          </a:p>
        </p:txBody>
      </p:sp>
    </p:spTree>
    <p:extLst>
      <p:ext uri="{BB962C8B-B14F-4D97-AF65-F5344CB8AC3E}">
        <p14:creationId xmlns:p14="http://schemas.microsoft.com/office/powerpoint/2010/main" val="3828092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917601" cy="836712"/>
          </a:xfrm>
        </p:spPr>
        <p:txBody>
          <a:bodyPr>
            <a:normAutofit/>
          </a:bodyPr>
          <a:lstStyle/>
          <a:p>
            <a:pPr algn="l"/>
            <a:r>
              <a:rPr lang="es-PE" sz="3200" dirty="0" smtClean="0">
                <a:latin typeface="Times New Roman" pitchFamily="18" charset="0"/>
                <a:cs typeface="Times New Roman" pitchFamily="18" charset="0"/>
              </a:rPr>
              <a:t>III. Compromisos ante la Rectora (enero 2018)</a:t>
            </a:r>
            <a:endParaRPr lang="es-PE" sz="3200" dirty="0"/>
          </a:p>
        </p:txBody>
      </p:sp>
      <p:sp>
        <p:nvSpPr>
          <p:cNvPr id="3" name="2 Marcador de contenido"/>
          <p:cNvSpPr>
            <a:spLocks noGrp="1"/>
          </p:cNvSpPr>
          <p:nvPr>
            <p:ph idx="1"/>
          </p:nvPr>
        </p:nvSpPr>
        <p:spPr>
          <a:xfrm>
            <a:off x="107504" y="836712"/>
            <a:ext cx="8928992" cy="6021288"/>
          </a:xfrm>
        </p:spPr>
        <p:txBody>
          <a:bodyPr>
            <a:normAutofit/>
          </a:bodyPr>
          <a:lstStyle/>
          <a:p>
            <a:pPr algn="just">
              <a:buFont typeface="Wingdings" panose="05000000000000000000" pitchFamily="2" charset="2"/>
              <a:buChar char="q"/>
              <a:tabLst>
                <a:tab pos="180975" algn="l"/>
              </a:tabLst>
              <a:defRPr/>
            </a:pPr>
            <a:r>
              <a:rPr lang="es-MX" sz="2200" dirty="0" smtClean="0">
                <a:latin typeface="Times New Roman" pitchFamily="18" charset="0"/>
                <a:cs typeface="Times New Roman" pitchFamily="18" charset="0"/>
              </a:rPr>
              <a:t>Determinar, y en su caso, aplicar las mejores prácticas nacionales e internacionales para cumplir con las funciones establecidas para la DU. </a:t>
            </a:r>
          </a:p>
          <a:p>
            <a:pPr marL="0" indent="0" algn="just">
              <a:buNone/>
              <a:tabLst>
                <a:tab pos="180975" algn="l"/>
              </a:tabLst>
              <a:defRPr/>
            </a:pPr>
            <a:endParaRPr lang="es-MX" sz="2200" dirty="0" smtClean="0">
              <a:latin typeface="Times New Roman" pitchFamily="18" charset="0"/>
              <a:cs typeface="Times New Roman" pitchFamily="18" charset="0"/>
            </a:endParaRPr>
          </a:p>
          <a:p>
            <a:pPr algn="just">
              <a:buFont typeface="Wingdings" panose="05000000000000000000" pitchFamily="2" charset="2"/>
              <a:buChar char="q"/>
              <a:tabLst>
                <a:tab pos="180975" algn="l"/>
              </a:tabLst>
              <a:defRPr/>
            </a:pPr>
            <a:r>
              <a:rPr lang="es-MX" sz="2200" dirty="0" smtClean="0">
                <a:latin typeface="Times New Roman" pitchFamily="18" charset="0"/>
                <a:cs typeface="Times New Roman" pitchFamily="18" charset="0"/>
              </a:rPr>
              <a:t>Difundir en la comunidad universitaria las funciones e importancia de la DU (incluyendo información de tipo preventivo-artículo 10 del Reglamento).</a:t>
            </a:r>
          </a:p>
          <a:p>
            <a:pPr algn="just">
              <a:buFont typeface="Wingdings" panose="05000000000000000000" pitchFamily="2" charset="2"/>
              <a:buChar char="q"/>
              <a:tabLst>
                <a:tab pos="180975" algn="l"/>
              </a:tabLst>
              <a:defRPr/>
            </a:pPr>
            <a:endParaRPr lang="es-MX" sz="2200" dirty="0">
              <a:latin typeface="Times New Roman" pitchFamily="18" charset="0"/>
              <a:cs typeface="Times New Roman" pitchFamily="18" charset="0"/>
            </a:endParaRPr>
          </a:p>
          <a:p>
            <a:pPr algn="just">
              <a:buFont typeface="Wingdings" panose="05000000000000000000" pitchFamily="2" charset="2"/>
              <a:buChar char="q"/>
              <a:tabLst>
                <a:tab pos="180975" algn="l"/>
              </a:tabLst>
              <a:defRPr/>
            </a:pPr>
            <a:r>
              <a:rPr lang="es-MX" sz="2200" dirty="0" smtClean="0">
                <a:latin typeface="Times New Roman" pitchFamily="18" charset="0"/>
                <a:cs typeface="Times New Roman" pitchFamily="18" charset="0"/>
              </a:rPr>
              <a:t>Realizar, excepcionalmente, investigaciones de oficio sobre los actos que pudieran vulnerar derechos de los miembros de la comunidad universitaria (Artículo 11 del Reglamento).</a:t>
            </a:r>
          </a:p>
          <a:p>
            <a:pPr algn="just">
              <a:buFont typeface="Wingdings" panose="05000000000000000000" pitchFamily="2" charset="2"/>
              <a:buChar char="q"/>
              <a:tabLst>
                <a:tab pos="180975" algn="l"/>
              </a:tabLst>
              <a:defRPr/>
            </a:pPr>
            <a:endParaRPr lang="es-MX" sz="2200" dirty="0">
              <a:latin typeface="Times New Roman" pitchFamily="18" charset="0"/>
              <a:cs typeface="Times New Roman" pitchFamily="18" charset="0"/>
            </a:endParaRPr>
          </a:p>
          <a:p>
            <a:pPr marL="0" indent="0">
              <a:buNone/>
              <a:tabLst>
                <a:tab pos="180975" algn="l"/>
              </a:tabLst>
              <a:defRPr/>
            </a:pPr>
            <a:endParaRPr lang="es-MX" sz="22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73877D7C-ED02-47BD-B740-ADCFBA15A5C8}" type="slidenum">
              <a:rPr lang="es-PE" smtClean="0"/>
              <a:t>9</a:t>
            </a:fld>
            <a:endParaRPr lang="es-PE"/>
          </a:p>
        </p:txBody>
      </p:sp>
    </p:spTree>
    <p:extLst>
      <p:ext uri="{BB962C8B-B14F-4D97-AF65-F5344CB8AC3E}">
        <p14:creationId xmlns:p14="http://schemas.microsoft.com/office/powerpoint/2010/main" val="1953529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3297</TotalTime>
  <Words>4222</Words>
  <Application>Microsoft Office PowerPoint</Application>
  <PresentationFormat>Presentación en pantalla (4:3)</PresentationFormat>
  <Paragraphs>514</Paragraphs>
  <Slides>25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Calibri</vt:lpstr>
      <vt:lpstr>Cambria</vt:lpstr>
      <vt:lpstr>Copperplate Gothic Bold</vt:lpstr>
      <vt:lpstr>Times New Roman</vt:lpstr>
      <vt:lpstr>Wingdings</vt:lpstr>
      <vt:lpstr>1_Tema de Office</vt:lpstr>
      <vt:lpstr>Defensoría Universitaria  Presentación al Comité Ejecutivo</vt:lpstr>
      <vt:lpstr>Presentación de PowerPoint</vt:lpstr>
      <vt:lpstr>Tabla de contenido</vt:lpstr>
      <vt:lpstr>Tabla de contenido</vt:lpstr>
      <vt:lpstr>I. Funciones</vt:lpstr>
      <vt:lpstr>I. Funciones</vt:lpstr>
      <vt:lpstr>II. Elementos principales y mejoras al Reglamento</vt:lpstr>
      <vt:lpstr>III. Compromisos ante la Rectora (enero 2018)</vt:lpstr>
      <vt:lpstr>III. Compromisos ante la Rectora (enero 2018)</vt:lpstr>
      <vt:lpstr>IV. Canales de atención</vt:lpstr>
      <vt:lpstr>V. Intervenciones y casos atendidos 2016-2019</vt:lpstr>
      <vt:lpstr>VI. Estadísticas generales 2018</vt:lpstr>
      <vt:lpstr>Presentación de PowerPoint</vt:lpstr>
      <vt:lpstr>Presentación de PowerPoint</vt:lpstr>
      <vt:lpstr>VII. Descripción de grupos de casos atendidos</vt:lpstr>
      <vt:lpstr>2. Negociación entre partes involucradas</vt:lpstr>
      <vt:lpstr>2. Negociación entre partes involucradas</vt:lpstr>
      <vt:lpstr>VIII. Estado de situación Recomendaciones Defensoriales</vt:lpstr>
      <vt:lpstr>VIII. Estado de situación Recomendaciones Defensoriales</vt:lpstr>
      <vt:lpstr>VIII. Estado de situación Recomendaciones Defensoriales</vt:lpstr>
      <vt:lpstr>VIII. Estado de situación Recomendaciones Defensoriales</vt:lpstr>
      <vt:lpstr>VIII. Estado de situación Recomendaciones Defensoriales</vt:lpstr>
      <vt:lpstr>IX. Actividades preventivas</vt:lpstr>
      <vt:lpstr>X. Actividades pendientes y en proceso</vt:lpstr>
      <vt:lpstr>X. Actividades pendientes y en proceso</vt:lpstr>
    </vt:vector>
  </TitlesOfParts>
  <Company>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Salario mínimo y desigualdad en el Perú: evidencia y estrategias</dc:title>
  <dc:creator>junior</dc:creator>
  <cp:lastModifiedBy>German Alejandro ALARCO TOSONI </cp:lastModifiedBy>
  <cp:revision>264</cp:revision>
  <cp:lastPrinted>2019-09-25T17:35:12Z</cp:lastPrinted>
  <dcterms:created xsi:type="dcterms:W3CDTF">2019-02-19T21:34:48Z</dcterms:created>
  <dcterms:modified xsi:type="dcterms:W3CDTF">2019-09-25T23:36:18Z</dcterms:modified>
</cp:coreProperties>
</file>